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3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15CC19-2E54-4966-8DF4-4FE8BAFFA3FB}" type="datetimeFigureOut">
              <a:rPr lang="en-US" smtClean="0"/>
              <a:t>2/5/2013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1D32B1-D0DD-4E0A-91BF-74004D5159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21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Prove this in homework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1D32B1-D0DD-4E0A-91BF-74004D5159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546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D9C8A40-3A87-49CA-B913-4D70EE59D003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grpSp>
        <p:nvGrpSpPr>
          <p:cNvPr id="8198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8199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292929"/>
                </a:solidFill>
              </a:endParaRP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292929"/>
                </a:solidFill>
                <a:latin typeface="Times New Roman" pitchFamily="18" charset="0"/>
              </a:endParaRPr>
            </a:p>
          </p:txBody>
        </p:sp>
        <p:sp>
          <p:nvSpPr>
            <p:cNvPr id="8202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  <p:sp>
          <p:nvSpPr>
            <p:cNvPr id="8203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b="1">
                <a:solidFill>
                  <a:srgbClr val="292929"/>
                </a:solidFill>
              </a:endParaRPr>
            </a:p>
          </p:txBody>
        </p:sp>
      </p:grpSp>
      <p:sp>
        <p:nvSpPr>
          <p:cNvPr id="820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554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E2C602-9553-4272-9AA5-F8520D18A4F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6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0611A8-A312-4459-A545-8F4ED37DE7C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800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6315A6-94C9-40B6-9091-2D796460528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053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8AE96-E8C0-4EC2-8F6C-FAB4948D479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353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C7534-2142-40AB-A94A-0680664130C4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28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5723A-3207-4FC7-BF20-E93BC40A20C6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6176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180D07-BAAF-4C36-8285-0C96EE0783B9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86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0650B4-14FD-4576-B4D9-6B1E0A2B7A9D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39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414D97-23F0-4787-9630-7ADFDCF2F747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197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29292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A54E3-DE67-493E-AE23-57CEF80A2CB8}" type="slidenum">
              <a:rPr lang="en-US">
                <a:solidFill>
                  <a:srgbClr val="292929"/>
                </a:solidFill>
              </a:rPr>
              <a:pPr/>
              <a:t>‹#›</a:t>
            </a:fld>
            <a:endParaRPr lang="en-US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579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292929"/>
              </a:solidFill>
              <a:latin typeface="Times New Roman" pitchFamily="18" charset="0"/>
            </a:endParaRP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292929"/>
              </a:solidFill>
            </a:endParaRP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57075A8-7578-402E-A7DF-4B47BFC1BC49}" type="slidenum">
              <a:rPr lang="en-US">
                <a:solidFill>
                  <a:srgbClr val="292929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292929"/>
              </a:solidFill>
            </a:endParaRPr>
          </a:p>
        </p:txBody>
      </p:sp>
      <p:sp>
        <p:nvSpPr>
          <p:cNvPr id="7177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178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106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oleObject" Target="../embeddings/oleObject16.bin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3.png"/><Relationship Id="rId11" Type="http://schemas.openxmlformats.org/officeDocument/2006/relationships/image" Target="../media/image38.wmf"/><Relationship Id="rId5" Type="http://schemas.openxmlformats.org/officeDocument/2006/relationships/image" Target="../media/image42.png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image" Target="../media/image10.png"/><Relationship Id="rId7" Type="http://schemas.openxmlformats.org/officeDocument/2006/relationships/image" Target="../media/image11.png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image" Target="../media/image100.png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1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png"/><Relationship Id="rId11" Type="http://schemas.openxmlformats.org/officeDocument/2006/relationships/image" Target="../media/image19.png"/><Relationship Id="rId5" Type="http://schemas.openxmlformats.org/officeDocument/2006/relationships/image" Target="../media/image11.wmf"/><Relationship Id="rId15" Type="http://schemas.openxmlformats.org/officeDocument/2006/relationships/image" Target="../media/image22.png"/><Relationship Id="rId10" Type="http://schemas.openxmlformats.org/officeDocument/2006/relationships/image" Target="../media/image18.png"/><Relationship Id="rId4" Type="http://schemas.openxmlformats.org/officeDocument/2006/relationships/oleObject" Target="../embeddings/oleObject9.bin"/><Relationship Id="rId9" Type="http://schemas.openxmlformats.org/officeDocument/2006/relationships/image" Target="../media/image17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24.png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png"/><Relationship Id="rId11" Type="http://schemas.openxmlformats.org/officeDocument/2006/relationships/image" Target="../media/image22.png"/><Relationship Id="rId5" Type="http://schemas.openxmlformats.org/officeDocument/2006/relationships/image" Target="../media/image11.wmf"/><Relationship Id="rId15" Type="http://schemas.openxmlformats.org/officeDocument/2006/relationships/image" Target="../media/image26.png"/><Relationship Id="rId10" Type="http://schemas.openxmlformats.org/officeDocument/2006/relationships/image" Target="../media/image16.png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7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33.png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3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5459"/>
            <a:ext cx="7086600" cy="1600200"/>
          </a:xfrm>
        </p:spPr>
        <p:txBody>
          <a:bodyPr/>
          <a:lstStyle/>
          <a:p>
            <a:r>
              <a:rPr lang="en-US" dirty="0" smtClean="0"/>
              <a:t>Tuesday, </a:t>
            </a:r>
            <a:r>
              <a:rPr lang="en-US" dirty="0" smtClean="0"/>
              <a:t>February 5, 2013 </a:t>
            </a:r>
            <a:r>
              <a:rPr lang="en-US" dirty="0" smtClean="0"/>
              <a:t>Agenda: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676400"/>
            <a:ext cx="6477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TISK, NO MM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Lesson 9-3: Arcs &amp; Chords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HW Check (time)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Homework: §9-3 problems in packet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76200" y="3048000"/>
                <a:ext cx="7315200" cy="3429000"/>
              </a:xfrm>
            </p:spPr>
            <p:txBody>
              <a:bodyPr/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Simplify completely: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2400" dirty="0" smtClean="0"/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Write the equation of a line in slope-intercept form that passes through the point </a:t>
                </a:r>
                <a:r>
                  <a:rPr lang="en-US" sz="2400" dirty="0" smtClean="0"/>
                  <a:t>(5,-1) </a:t>
                </a:r>
                <a:r>
                  <a:rPr lang="en-US" sz="2400" dirty="0" smtClean="0"/>
                  <a:t>and is perpendicular to the line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𝑦</m:t>
                    </m:r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  <m:r>
                      <a:rPr lang="en-US" sz="2400" b="0" i="1" smtClean="0">
                        <a:latin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</a:rPr>
                      <m:t>−7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 marL="514350" indent="-514350">
                  <a:buAutoNum type="arabicPeriod"/>
                </a:pPr>
                <a:r>
                  <a:rPr lang="en-US" sz="2400" dirty="0" smtClean="0"/>
                  <a:t>Name </a:t>
                </a:r>
                <a:r>
                  <a:rPr lang="en-US" sz="2400" dirty="0" smtClean="0"/>
                  <a:t>three </a:t>
                </a:r>
                <a:r>
                  <a:rPr lang="en-US" sz="2400" dirty="0" smtClean="0"/>
                  <a:t>angles congruent to angle </a:t>
                </a:r>
                <a:r>
                  <a:rPr lang="en-US" sz="2400" dirty="0" smtClean="0"/>
                  <a:t>6; state theorems </a:t>
                </a:r>
                <a:r>
                  <a:rPr lang="en-US" sz="2400" dirty="0" smtClean="0"/>
                  <a:t>or </a:t>
                </a:r>
                <a:r>
                  <a:rPr lang="en-US" sz="2400" dirty="0" smtClean="0"/>
                  <a:t>postulates </a:t>
                </a:r>
                <a:r>
                  <a:rPr lang="en-US" sz="2400" dirty="0" smtClean="0"/>
                  <a:t>that </a:t>
                </a:r>
                <a:r>
                  <a:rPr lang="en-US" sz="2400" dirty="0" smtClean="0"/>
                  <a:t>justify </a:t>
                </a:r>
                <a:r>
                  <a:rPr lang="en-US" sz="2400" dirty="0" smtClean="0"/>
                  <a:t>your </a:t>
                </a:r>
                <a:r>
                  <a:rPr lang="en-US" sz="2400" dirty="0" smtClean="0"/>
                  <a:t>answers.</a:t>
                </a:r>
                <a:endParaRPr lang="en-US" sz="2400" dirty="0"/>
              </a:p>
            </p:txBody>
          </p:sp>
        </mc:Choice>
        <mc:Fallback>
          <p:sp>
            <p:nvSpPr>
              <p:cNvPr id="6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76200" y="3048000"/>
                <a:ext cx="7315200" cy="3429000"/>
              </a:xfrm>
              <a:blipFill rotWithShape="1">
                <a:blip r:embed="rId2"/>
                <a:stretch>
                  <a:fillRect l="-1333" t="-1243" r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/>
          <p:cNvCxnSpPr/>
          <p:nvPr/>
        </p:nvCxnSpPr>
        <p:spPr bwMode="auto">
          <a:xfrm>
            <a:off x="7391400" y="4419600"/>
            <a:ext cx="1219200" cy="213360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 bwMode="auto">
          <a:xfrm>
            <a:off x="7010400" y="4800600"/>
            <a:ext cx="1600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 bwMode="auto">
          <a:xfrm>
            <a:off x="7200900" y="6019800"/>
            <a:ext cx="1600200" cy="0"/>
          </a:xfrm>
          <a:prstGeom prst="straightConnector1">
            <a:avLst/>
          </a:prstGeom>
          <a:ln w="28575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Isosceles Triangle 9"/>
          <p:cNvSpPr/>
          <p:nvPr/>
        </p:nvSpPr>
        <p:spPr bwMode="auto">
          <a:xfrm rot="5400000">
            <a:off x="7918945" y="4686300"/>
            <a:ext cx="265176" cy="2286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Isosceles Triangle 10"/>
          <p:cNvSpPr/>
          <p:nvPr/>
        </p:nvSpPr>
        <p:spPr bwMode="auto">
          <a:xfrm rot="5400000">
            <a:off x="7373112" y="5905500"/>
            <a:ext cx="265176" cy="228600"/>
          </a:xfrm>
          <a:prstGeom prst="triangle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00900" y="44958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505700" y="4495800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658100" y="4736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353300" y="47360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962900" y="5726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193198" y="5726668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306554" y="5967722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8115300" y="5960581"/>
            <a:ext cx="49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2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1981200"/>
            <a:ext cx="8458200" cy="1066800"/>
          </a:xfrm>
        </p:spPr>
        <p:txBody>
          <a:bodyPr/>
          <a:lstStyle/>
          <a:p>
            <a:r>
              <a:rPr lang="en-US" sz="2400" dirty="0" smtClean="0"/>
              <a:t>Prove this </a:t>
            </a:r>
            <a:r>
              <a:rPr lang="en-US" sz="2400" dirty="0" smtClean="0"/>
              <a:t>condition </a:t>
            </a:r>
            <a:r>
              <a:rPr lang="en-US" sz="2400" dirty="0" smtClean="0"/>
              <a:t>of the theorem:</a:t>
            </a:r>
          </a:p>
          <a:p>
            <a:pPr lvl="1"/>
            <a:r>
              <a:rPr lang="en-US" sz="2000" dirty="0" smtClean="0"/>
              <a:t>In a circle, if two chords are equidistant from the center, then they are congruent.</a:t>
            </a:r>
            <a:endParaRPr lang="en-US" sz="2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76600"/>
            <a:ext cx="3209925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124200" y="3200400"/>
                <a:ext cx="5943600" cy="8325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Given:      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𝐷𝐹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𝐸𝐺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𝐷𝐵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, 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𝐷𝐹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𝐷𝐵</m:t>
                        </m:r>
                      </m:e>
                    </m:acc>
                  </m:oMath>
                </a14:m>
                <a:endParaRPr lang="en-US" sz="2400" dirty="0" smtClean="0"/>
              </a:p>
              <a:p>
                <a:r>
                  <a:rPr lang="en-US" sz="2400" dirty="0" smtClean="0"/>
                  <a:t>Prove: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𝐸𝐺</m:t>
                        </m:r>
                      </m:e>
                    </m:acc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200" y="3200400"/>
                <a:ext cx="5943600" cy="832536"/>
              </a:xfrm>
              <a:prstGeom prst="rect">
                <a:avLst/>
              </a:prstGeom>
              <a:blipFill rotWithShape="1">
                <a:blip r:embed="rId4"/>
                <a:stretch>
                  <a:fillRect l="-1641" t="-5109" b="-16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526035"/>
              </p:ext>
            </p:extLst>
          </p:nvPr>
        </p:nvGraphicFramePr>
        <p:xfrm>
          <a:off x="4089400" y="3257550"/>
          <a:ext cx="5588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5" imgW="279360" imgH="177480" progId="Equation.DSMT4">
                  <p:embed/>
                </p:oleObj>
              </mc:Choice>
              <mc:Fallback>
                <p:oleObj name="Equation" r:id="rId5" imgW="2793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3257550"/>
                        <a:ext cx="5588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272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Check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sz="1800" dirty="0" smtClean="0"/>
                  <a:t>9-2 Answers: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14. Your explanations may vary.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15. 	a.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330°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/>
                  <a:t>	</a:t>
                </a:r>
                <a:r>
                  <a:rPr lang="en-US" sz="1800" dirty="0" smtClean="0"/>
                  <a:t>b. your work will vary.</a:t>
                </a:r>
              </a:p>
              <a:p>
                <a:pPr marL="0" indent="0">
                  <a:buNone/>
                </a:pPr>
                <a:r>
                  <a:rPr lang="en-US" sz="1800" dirty="0" smtClean="0"/>
                  <a:t>16.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4</m:t>
                    </m:r>
                    <m:r>
                      <a:rPr lang="en-US" sz="1800" i="1">
                        <a:latin typeface="Cambria Math"/>
                      </a:rPr>
                      <m:t>0°</m:t>
                    </m:r>
                  </m:oMath>
                </a14:m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 smtClean="0"/>
                  <a:t>17. </a:t>
                </a:r>
                <a14:m>
                  <m:oMath xmlns:m="http://schemas.openxmlformats.org/officeDocument/2006/math">
                    <m:r>
                      <a:rPr lang="en-US" sz="1800" i="1">
                        <a:latin typeface="Cambria Math"/>
                      </a:rPr>
                      <m:t>4</m:t>
                    </m:r>
                    <m:r>
                      <a:rPr lang="en-US" sz="1800" i="1">
                        <a:latin typeface="Cambria Math"/>
                      </a:rPr>
                      <m:t>0°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18) </a:t>
                </a:r>
                <a14:m>
                  <m:oMath xmlns:m="http://schemas.openxmlformats.org/officeDocument/2006/math">
                    <m:r>
                      <a:rPr lang="en-US" sz="1800" b="0" i="0" smtClean="0">
                        <a:latin typeface="Cambria Math"/>
                      </a:rPr>
                      <m:t>1</m:t>
                    </m:r>
                    <m:r>
                      <a:rPr lang="en-US" sz="1800" i="1">
                        <a:latin typeface="Cambria Math"/>
                      </a:rPr>
                      <m:t>4</m:t>
                    </m:r>
                    <m:r>
                      <a:rPr lang="en-US" sz="1800" i="1">
                        <a:latin typeface="Cambria Math"/>
                      </a:rPr>
                      <m:t>0°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19)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18</m:t>
                    </m:r>
                    <m:r>
                      <a:rPr lang="en-US" sz="1800" i="1">
                        <a:latin typeface="Cambria Math"/>
                      </a:rPr>
                      <m:t>0°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20) </a:t>
                </a:r>
                <a14:m>
                  <m:oMath xmlns:m="http://schemas.openxmlformats.org/officeDocument/2006/math">
                    <m:r>
                      <a:rPr lang="en-US" sz="1800" b="0" i="1" smtClean="0">
                        <a:latin typeface="Cambria Math"/>
                      </a:rPr>
                      <m:t>4</m:t>
                    </m:r>
                    <m:r>
                      <a:rPr lang="en-US" sz="1800" b="0" i="1" smtClean="0">
                        <a:latin typeface="Cambria Math"/>
                      </a:rPr>
                      <m:t>𝜋</m:t>
                    </m:r>
                  </m:oMath>
                </a14:m>
                <a:endParaRPr lang="en-US" sz="1800" dirty="0" smtClean="0"/>
              </a:p>
              <a:p>
                <a:pPr marL="0" indent="0">
                  <a:buNone/>
                </a:pPr>
                <a:r>
                  <a:rPr lang="en-US" sz="1800" dirty="0" smtClean="0"/>
                  <a:t>21) Your work may vary but should reflect this idea:</a:t>
                </a:r>
              </a:p>
              <a:p>
                <a:pPr marL="0" indent="0">
                  <a:buNone/>
                </a:pPr>
                <a:endParaRPr lang="en-US" sz="1800" dirty="0"/>
              </a:p>
              <a:p>
                <a:pPr marL="0" indent="0">
                  <a:buNone/>
                </a:pPr>
                <a:r>
                  <a:rPr lang="en-US" sz="1800" dirty="0" smtClean="0"/>
                  <a:t>22) One possible solution:</a:t>
                </a:r>
                <a:endParaRPr lang="en-US" sz="1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716" t="-7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val 3"/>
          <p:cNvSpPr/>
          <p:nvPr/>
        </p:nvSpPr>
        <p:spPr bwMode="auto">
          <a:xfrm>
            <a:off x="6324600" y="4495800"/>
            <a:ext cx="2590800" cy="19812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7418256" y="4914900"/>
            <a:ext cx="1494692" cy="1143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6315269" y="4949112"/>
            <a:ext cx="1102987" cy="11430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98198" y="4572000"/>
            <a:ext cx="1231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Similar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49900" y="5301734"/>
            <a:ext cx="1363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Congruent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312527">
            <a:off x="6222011" y="5317353"/>
            <a:ext cx="1298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Concentric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 bwMode="auto">
          <a:xfrm>
            <a:off x="3886200" y="5520612"/>
            <a:ext cx="1295400" cy="12954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095750" y="5730162"/>
            <a:ext cx="876300" cy="8763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 flipH="1">
            <a:off x="4495800" y="6096000"/>
            <a:ext cx="110412" cy="110412"/>
          </a:xfrm>
          <a:prstGeom prst="ellipse">
            <a:avLst/>
          </a:prstGeom>
          <a:solidFill>
            <a:schemeClr val="tx1"/>
          </a:solidFill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12" idx="7"/>
          </p:cNvCxnSpPr>
          <p:nvPr/>
        </p:nvCxnSpPr>
        <p:spPr bwMode="auto">
          <a:xfrm flipH="1" flipV="1">
            <a:off x="4095750" y="5671066"/>
            <a:ext cx="416219" cy="44110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12" idx="1"/>
            <a:endCxn id="10" idx="7"/>
          </p:cNvCxnSpPr>
          <p:nvPr/>
        </p:nvCxnSpPr>
        <p:spPr bwMode="auto">
          <a:xfrm flipV="1">
            <a:off x="4590043" y="5710319"/>
            <a:ext cx="401850" cy="4018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/>
              <p:cNvSpPr/>
              <p:nvPr/>
            </p:nvSpPr>
            <p:spPr>
              <a:xfrm>
                <a:off x="1752600" y="5983646"/>
                <a:ext cx="174894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∠</m:t>
                      </m:r>
                      <m:r>
                        <a:rPr lang="en-US" b="0" i="1" smtClean="0">
                          <a:latin typeface="Cambria Math"/>
                        </a:rPr>
                        <m:t>𝐴𝐶𝐸</m:t>
                      </m:r>
                      <m:r>
                        <a:rPr lang="en-US" b="0" i="1" smtClean="0">
                          <a:latin typeface="Cambria Math"/>
                        </a:rPr>
                        <m:t>≅∠</m:t>
                      </m:r>
                      <m:r>
                        <a:rPr lang="en-US" b="0" i="1" smtClean="0">
                          <a:latin typeface="Cambria Math"/>
                        </a:rPr>
                        <m:t>𝐵𝐶𝐷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983646"/>
                <a:ext cx="1748940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3886200" y="5360830"/>
                <a:ext cx="3969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𝐴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60830"/>
                <a:ext cx="396904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/>
              <p:cNvSpPr/>
              <p:nvPr/>
            </p:nvSpPr>
            <p:spPr>
              <a:xfrm>
                <a:off x="4409959" y="6150044"/>
                <a:ext cx="39690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𝐶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9959" y="6150044"/>
                <a:ext cx="396904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Rectangle 19"/>
              <p:cNvSpPr/>
              <p:nvPr/>
            </p:nvSpPr>
            <p:spPr>
              <a:xfrm>
                <a:off x="4038600" y="5791200"/>
                <a:ext cx="4072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791200"/>
                <a:ext cx="407291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angle 20"/>
              <p:cNvSpPr/>
              <p:nvPr/>
            </p:nvSpPr>
            <p:spPr>
              <a:xfrm>
                <a:off x="4623945" y="5835918"/>
                <a:ext cx="41581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𝐷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3945" y="5835918"/>
                <a:ext cx="415819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Rectangle 21"/>
              <p:cNvSpPr/>
              <p:nvPr/>
            </p:nvSpPr>
            <p:spPr>
              <a:xfrm>
                <a:off x="4876800" y="5410200"/>
                <a:ext cx="40209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𝐸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5410200"/>
                <a:ext cx="402097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8024087"/>
              </p:ext>
            </p:extLst>
          </p:nvPr>
        </p:nvGraphicFramePr>
        <p:xfrm>
          <a:off x="2057400" y="6352978"/>
          <a:ext cx="41573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0" imgW="266400" imgH="215640" progId="Equation.DSMT4">
                  <p:embed/>
                </p:oleObj>
              </mc:Choice>
              <mc:Fallback>
                <p:oleObj name="Equation" r:id="rId10" imgW="2664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057400" y="6352978"/>
                        <a:ext cx="415738" cy="336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25" name="Rectangle 24"/>
              <p:cNvSpPr/>
              <p:nvPr/>
            </p:nvSpPr>
            <p:spPr>
              <a:xfrm>
                <a:off x="2416115" y="6359590"/>
                <a:ext cx="4219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≇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115" y="6359590"/>
                <a:ext cx="42191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380771"/>
              </p:ext>
            </p:extLst>
          </p:nvPr>
        </p:nvGraphicFramePr>
        <p:xfrm>
          <a:off x="2752725" y="6369050"/>
          <a:ext cx="395288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3" imgW="253800" imgH="215640" progId="Equation.DSMT4">
                  <p:embed/>
                </p:oleObj>
              </mc:Choice>
              <mc:Fallback>
                <p:oleObj name="Equation" r:id="rId13" imgW="253800" imgH="2156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725" y="6369050"/>
                        <a:ext cx="395288" cy="336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674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§9-3 Arcs &amp; Chords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520823" y="2941320"/>
            <a:ext cx="3200400" cy="3200400"/>
          </a:xfrm>
          <a:prstGeom prst="ellipse">
            <a:avLst/>
          </a:prstGeom>
          <a:noFill/>
          <a:ln w="57150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6" name="Freeform 5"/>
          <p:cNvSpPr/>
          <p:nvPr/>
        </p:nvSpPr>
        <p:spPr bwMode="auto">
          <a:xfrm>
            <a:off x="0" y="3124200"/>
            <a:ext cx="4407023" cy="3398520"/>
          </a:xfrm>
          <a:custGeom>
            <a:avLst/>
            <a:gdLst>
              <a:gd name="connsiteX0" fmla="*/ 746760 w 4407023"/>
              <a:gd name="connsiteY0" fmla="*/ 0 h 3398520"/>
              <a:gd name="connsiteX1" fmla="*/ 746760 w 4407023"/>
              <a:gd name="connsiteY1" fmla="*/ 0 h 3398520"/>
              <a:gd name="connsiteX2" fmla="*/ 1203960 w 4407023"/>
              <a:gd name="connsiteY2" fmla="*/ 304800 h 3398520"/>
              <a:gd name="connsiteX3" fmla="*/ 1356360 w 4407023"/>
              <a:gd name="connsiteY3" fmla="*/ 396240 h 3398520"/>
              <a:gd name="connsiteX4" fmla="*/ 1402080 w 4407023"/>
              <a:gd name="connsiteY4" fmla="*/ 487680 h 3398520"/>
              <a:gd name="connsiteX5" fmla="*/ 1493520 w 4407023"/>
              <a:gd name="connsiteY5" fmla="*/ 518160 h 3398520"/>
              <a:gd name="connsiteX6" fmla="*/ 1539240 w 4407023"/>
              <a:gd name="connsiteY6" fmla="*/ 533400 h 3398520"/>
              <a:gd name="connsiteX7" fmla="*/ 2026920 w 4407023"/>
              <a:gd name="connsiteY7" fmla="*/ 518160 h 3398520"/>
              <a:gd name="connsiteX8" fmla="*/ 2179320 w 4407023"/>
              <a:gd name="connsiteY8" fmla="*/ 472440 h 3398520"/>
              <a:gd name="connsiteX9" fmla="*/ 2225040 w 4407023"/>
              <a:gd name="connsiteY9" fmla="*/ 457200 h 3398520"/>
              <a:gd name="connsiteX10" fmla="*/ 2316480 w 4407023"/>
              <a:gd name="connsiteY10" fmla="*/ 396240 h 3398520"/>
              <a:gd name="connsiteX11" fmla="*/ 2423160 w 4407023"/>
              <a:gd name="connsiteY11" fmla="*/ 350520 h 3398520"/>
              <a:gd name="connsiteX12" fmla="*/ 2529840 w 4407023"/>
              <a:gd name="connsiteY12" fmla="*/ 304800 h 3398520"/>
              <a:gd name="connsiteX13" fmla="*/ 2682240 w 4407023"/>
              <a:gd name="connsiteY13" fmla="*/ 259080 h 3398520"/>
              <a:gd name="connsiteX14" fmla="*/ 2788920 w 4407023"/>
              <a:gd name="connsiteY14" fmla="*/ 213360 h 3398520"/>
              <a:gd name="connsiteX15" fmla="*/ 2926080 w 4407023"/>
              <a:gd name="connsiteY15" fmla="*/ 106680 h 3398520"/>
              <a:gd name="connsiteX16" fmla="*/ 3032760 w 4407023"/>
              <a:gd name="connsiteY16" fmla="*/ 45720 h 3398520"/>
              <a:gd name="connsiteX17" fmla="*/ 3078480 w 4407023"/>
              <a:gd name="connsiteY17" fmla="*/ 15240 h 3398520"/>
              <a:gd name="connsiteX18" fmla="*/ 3261360 w 4407023"/>
              <a:gd name="connsiteY18" fmla="*/ 30480 h 3398520"/>
              <a:gd name="connsiteX19" fmla="*/ 3398520 w 4407023"/>
              <a:gd name="connsiteY19" fmla="*/ 91440 h 3398520"/>
              <a:gd name="connsiteX20" fmla="*/ 3459480 w 4407023"/>
              <a:gd name="connsiteY20" fmla="*/ 121920 h 3398520"/>
              <a:gd name="connsiteX21" fmla="*/ 3505200 w 4407023"/>
              <a:gd name="connsiteY21" fmla="*/ 152400 h 3398520"/>
              <a:gd name="connsiteX22" fmla="*/ 3550920 w 4407023"/>
              <a:gd name="connsiteY22" fmla="*/ 167640 h 3398520"/>
              <a:gd name="connsiteX23" fmla="*/ 3733800 w 4407023"/>
              <a:gd name="connsiteY23" fmla="*/ 274320 h 3398520"/>
              <a:gd name="connsiteX24" fmla="*/ 3886200 w 4407023"/>
              <a:gd name="connsiteY24" fmla="*/ 411480 h 3398520"/>
              <a:gd name="connsiteX25" fmla="*/ 4023360 w 4407023"/>
              <a:gd name="connsiteY25" fmla="*/ 548640 h 3398520"/>
              <a:gd name="connsiteX26" fmla="*/ 4038600 w 4407023"/>
              <a:gd name="connsiteY26" fmla="*/ 594360 h 3398520"/>
              <a:gd name="connsiteX27" fmla="*/ 4114800 w 4407023"/>
              <a:gd name="connsiteY27" fmla="*/ 655320 h 3398520"/>
              <a:gd name="connsiteX28" fmla="*/ 4160520 w 4407023"/>
              <a:gd name="connsiteY28" fmla="*/ 701040 h 3398520"/>
              <a:gd name="connsiteX29" fmla="*/ 4175760 w 4407023"/>
              <a:gd name="connsiteY29" fmla="*/ 762000 h 3398520"/>
              <a:gd name="connsiteX30" fmla="*/ 4221480 w 4407023"/>
              <a:gd name="connsiteY30" fmla="*/ 822960 h 3398520"/>
              <a:gd name="connsiteX31" fmla="*/ 4282440 w 4407023"/>
              <a:gd name="connsiteY31" fmla="*/ 929640 h 3398520"/>
              <a:gd name="connsiteX32" fmla="*/ 4297680 w 4407023"/>
              <a:gd name="connsiteY32" fmla="*/ 975360 h 3398520"/>
              <a:gd name="connsiteX33" fmla="*/ 4358640 w 4407023"/>
              <a:gd name="connsiteY33" fmla="*/ 1066800 h 3398520"/>
              <a:gd name="connsiteX34" fmla="*/ 4404360 w 4407023"/>
              <a:gd name="connsiteY34" fmla="*/ 1508760 h 3398520"/>
              <a:gd name="connsiteX35" fmla="*/ 4389120 w 4407023"/>
              <a:gd name="connsiteY35" fmla="*/ 1844040 h 3398520"/>
              <a:gd name="connsiteX36" fmla="*/ 4343400 w 4407023"/>
              <a:gd name="connsiteY36" fmla="*/ 2042160 h 3398520"/>
              <a:gd name="connsiteX37" fmla="*/ 4328160 w 4407023"/>
              <a:gd name="connsiteY37" fmla="*/ 2133600 h 3398520"/>
              <a:gd name="connsiteX38" fmla="*/ 4251960 w 4407023"/>
              <a:gd name="connsiteY38" fmla="*/ 2331720 h 3398520"/>
              <a:gd name="connsiteX39" fmla="*/ 4221480 w 4407023"/>
              <a:gd name="connsiteY39" fmla="*/ 2453640 h 3398520"/>
              <a:gd name="connsiteX40" fmla="*/ 4206240 w 4407023"/>
              <a:gd name="connsiteY40" fmla="*/ 2514600 h 3398520"/>
              <a:gd name="connsiteX41" fmla="*/ 4175760 w 4407023"/>
              <a:gd name="connsiteY41" fmla="*/ 2560320 h 3398520"/>
              <a:gd name="connsiteX42" fmla="*/ 4160520 w 4407023"/>
              <a:gd name="connsiteY42" fmla="*/ 2606040 h 3398520"/>
              <a:gd name="connsiteX43" fmla="*/ 4099560 w 4407023"/>
              <a:gd name="connsiteY43" fmla="*/ 2697480 h 3398520"/>
              <a:gd name="connsiteX44" fmla="*/ 4084320 w 4407023"/>
              <a:gd name="connsiteY44" fmla="*/ 2758440 h 3398520"/>
              <a:gd name="connsiteX45" fmla="*/ 3947160 w 4407023"/>
              <a:gd name="connsiteY45" fmla="*/ 2910840 h 3398520"/>
              <a:gd name="connsiteX46" fmla="*/ 3581400 w 4407023"/>
              <a:gd name="connsiteY46" fmla="*/ 3108960 h 3398520"/>
              <a:gd name="connsiteX47" fmla="*/ 3459480 w 4407023"/>
              <a:gd name="connsiteY47" fmla="*/ 3185160 h 3398520"/>
              <a:gd name="connsiteX48" fmla="*/ 3322320 w 4407023"/>
              <a:gd name="connsiteY48" fmla="*/ 3246120 h 3398520"/>
              <a:gd name="connsiteX49" fmla="*/ 3246120 w 4407023"/>
              <a:gd name="connsiteY49" fmla="*/ 3291840 h 3398520"/>
              <a:gd name="connsiteX50" fmla="*/ 3093720 w 4407023"/>
              <a:gd name="connsiteY50" fmla="*/ 3337560 h 3398520"/>
              <a:gd name="connsiteX51" fmla="*/ 3002280 w 4407023"/>
              <a:gd name="connsiteY51" fmla="*/ 3368040 h 3398520"/>
              <a:gd name="connsiteX52" fmla="*/ 2849880 w 4407023"/>
              <a:gd name="connsiteY52" fmla="*/ 3398520 h 3398520"/>
              <a:gd name="connsiteX53" fmla="*/ 2514600 w 4407023"/>
              <a:gd name="connsiteY53" fmla="*/ 3383280 h 3398520"/>
              <a:gd name="connsiteX54" fmla="*/ 2057400 w 4407023"/>
              <a:gd name="connsiteY54" fmla="*/ 3368040 h 3398520"/>
              <a:gd name="connsiteX55" fmla="*/ 1844040 w 4407023"/>
              <a:gd name="connsiteY55" fmla="*/ 3291840 h 3398520"/>
              <a:gd name="connsiteX56" fmla="*/ 1539240 w 4407023"/>
              <a:gd name="connsiteY56" fmla="*/ 3230880 h 3398520"/>
              <a:gd name="connsiteX57" fmla="*/ 1310640 w 4407023"/>
              <a:gd name="connsiteY57" fmla="*/ 3200400 h 3398520"/>
              <a:gd name="connsiteX58" fmla="*/ 1082040 w 4407023"/>
              <a:gd name="connsiteY58" fmla="*/ 3124200 h 3398520"/>
              <a:gd name="connsiteX59" fmla="*/ 929640 w 4407023"/>
              <a:gd name="connsiteY59" fmla="*/ 3078480 h 3398520"/>
              <a:gd name="connsiteX60" fmla="*/ 655320 w 4407023"/>
              <a:gd name="connsiteY60" fmla="*/ 2956560 h 3398520"/>
              <a:gd name="connsiteX61" fmla="*/ 533400 w 4407023"/>
              <a:gd name="connsiteY61" fmla="*/ 2910840 h 3398520"/>
              <a:gd name="connsiteX62" fmla="*/ 472440 w 4407023"/>
              <a:gd name="connsiteY62" fmla="*/ 2865120 h 3398520"/>
              <a:gd name="connsiteX63" fmla="*/ 396240 w 4407023"/>
              <a:gd name="connsiteY63" fmla="*/ 2773680 h 3398520"/>
              <a:gd name="connsiteX64" fmla="*/ 335280 w 4407023"/>
              <a:gd name="connsiteY64" fmla="*/ 2636520 h 3398520"/>
              <a:gd name="connsiteX65" fmla="*/ 274320 w 4407023"/>
              <a:gd name="connsiteY65" fmla="*/ 2545080 h 3398520"/>
              <a:gd name="connsiteX66" fmla="*/ 243840 w 4407023"/>
              <a:gd name="connsiteY66" fmla="*/ 2468880 h 3398520"/>
              <a:gd name="connsiteX67" fmla="*/ 167640 w 4407023"/>
              <a:gd name="connsiteY67" fmla="*/ 2362200 h 3398520"/>
              <a:gd name="connsiteX68" fmla="*/ 76200 w 4407023"/>
              <a:gd name="connsiteY68" fmla="*/ 2179320 h 3398520"/>
              <a:gd name="connsiteX69" fmla="*/ 30480 w 4407023"/>
              <a:gd name="connsiteY69" fmla="*/ 2042160 h 3398520"/>
              <a:gd name="connsiteX70" fmla="*/ 15240 w 4407023"/>
              <a:gd name="connsiteY70" fmla="*/ 1996440 h 3398520"/>
              <a:gd name="connsiteX71" fmla="*/ 0 w 4407023"/>
              <a:gd name="connsiteY71" fmla="*/ 1950720 h 3398520"/>
              <a:gd name="connsiteX72" fmla="*/ 15240 w 4407023"/>
              <a:gd name="connsiteY72" fmla="*/ 1463040 h 3398520"/>
              <a:gd name="connsiteX73" fmla="*/ 30480 w 4407023"/>
              <a:gd name="connsiteY73" fmla="*/ 1325880 h 3398520"/>
              <a:gd name="connsiteX74" fmla="*/ 60960 w 4407023"/>
              <a:gd name="connsiteY74" fmla="*/ 1280160 h 3398520"/>
              <a:gd name="connsiteX75" fmla="*/ 76200 w 4407023"/>
              <a:gd name="connsiteY75" fmla="*/ 1234440 h 3398520"/>
              <a:gd name="connsiteX76" fmla="*/ 91440 w 4407023"/>
              <a:gd name="connsiteY76" fmla="*/ 1173480 h 3398520"/>
              <a:gd name="connsiteX77" fmla="*/ 152400 w 4407023"/>
              <a:gd name="connsiteY77" fmla="*/ 1082040 h 3398520"/>
              <a:gd name="connsiteX78" fmla="*/ 182880 w 4407023"/>
              <a:gd name="connsiteY78" fmla="*/ 990600 h 3398520"/>
              <a:gd name="connsiteX79" fmla="*/ 243840 w 4407023"/>
              <a:gd name="connsiteY79" fmla="*/ 899160 h 3398520"/>
              <a:gd name="connsiteX80" fmla="*/ 289560 w 4407023"/>
              <a:gd name="connsiteY80" fmla="*/ 777240 h 3398520"/>
              <a:gd name="connsiteX81" fmla="*/ 304800 w 4407023"/>
              <a:gd name="connsiteY81" fmla="*/ 731520 h 3398520"/>
              <a:gd name="connsiteX82" fmla="*/ 350520 w 4407023"/>
              <a:gd name="connsiteY82" fmla="*/ 640080 h 3398520"/>
              <a:gd name="connsiteX83" fmla="*/ 381000 w 4407023"/>
              <a:gd name="connsiteY83" fmla="*/ 594360 h 3398520"/>
              <a:gd name="connsiteX84" fmla="*/ 396240 w 4407023"/>
              <a:gd name="connsiteY84" fmla="*/ 548640 h 3398520"/>
              <a:gd name="connsiteX85" fmla="*/ 426720 w 4407023"/>
              <a:gd name="connsiteY85" fmla="*/ 487680 h 3398520"/>
              <a:gd name="connsiteX86" fmla="*/ 441960 w 4407023"/>
              <a:gd name="connsiteY86" fmla="*/ 426720 h 3398520"/>
              <a:gd name="connsiteX87" fmla="*/ 472440 w 4407023"/>
              <a:gd name="connsiteY87" fmla="*/ 289560 h 3398520"/>
              <a:gd name="connsiteX88" fmla="*/ 487680 w 4407023"/>
              <a:gd name="connsiteY88" fmla="*/ 243840 h 3398520"/>
              <a:gd name="connsiteX89" fmla="*/ 548640 w 4407023"/>
              <a:gd name="connsiteY89" fmla="*/ 152400 h 3398520"/>
              <a:gd name="connsiteX90" fmla="*/ 594360 w 4407023"/>
              <a:gd name="connsiteY90" fmla="*/ 121920 h 3398520"/>
              <a:gd name="connsiteX91" fmla="*/ 624840 w 4407023"/>
              <a:gd name="connsiteY91" fmla="*/ 76200 h 3398520"/>
              <a:gd name="connsiteX92" fmla="*/ 716280 w 4407023"/>
              <a:gd name="connsiteY92" fmla="*/ 30480 h 3398520"/>
              <a:gd name="connsiteX93" fmla="*/ 746760 w 4407023"/>
              <a:gd name="connsiteY93" fmla="*/ 0 h 339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407023" h="3398520">
                <a:moveTo>
                  <a:pt x="746760" y="0"/>
                </a:moveTo>
                <a:lnTo>
                  <a:pt x="746760" y="0"/>
                </a:lnTo>
                <a:cubicBezTo>
                  <a:pt x="899160" y="101600"/>
                  <a:pt x="1049610" y="206188"/>
                  <a:pt x="1203960" y="304800"/>
                </a:cubicBezTo>
                <a:cubicBezTo>
                  <a:pt x="1460817" y="468903"/>
                  <a:pt x="1161777" y="250303"/>
                  <a:pt x="1356360" y="396240"/>
                </a:cubicBezTo>
                <a:cubicBezTo>
                  <a:pt x="1364664" y="421152"/>
                  <a:pt x="1377202" y="472131"/>
                  <a:pt x="1402080" y="487680"/>
                </a:cubicBezTo>
                <a:cubicBezTo>
                  <a:pt x="1429325" y="504708"/>
                  <a:pt x="1463040" y="508000"/>
                  <a:pt x="1493520" y="518160"/>
                </a:cubicBezTo>
                <a:lnTo>
                  <a:pt x="1539240" y="533400"/>
                </a:lnTo>
                <a:cubicBezTo>
                  <a:pt x="1701800" y="528320"/>
                  <a:pt x="1864531" y="527182"/>
                  <a:pt x="2026920" y="518160"/>
                </a:cubicBezTo>
                <a:cubicBezTo>
                  <a:pt x="2054559" y="516625"/>
                  <a:pt x="2166934" y="476569"/>
                  <a:pt x="2179320" y="472440"/>
                </a:cubicBezTo>
                <a:cubicBezTo>
                  <a:pt x="2194560" y="467360"/>
                  <a:pt x="2211674" y="466111"/>
                  <a:pt x="2225040" y="457200"/>
                </a:cubicBezTo>
                <a:cubicBezTo>
                  <a:pt x="2255520" y="436880"/>
                  <a:pt x="2283715" y="412623"/>
                  <a:pt x="2316480" y="396240"/>
                </a:cubicBezTo>
                <a:cubicBezTo>
                  <a:pt x="2518659" y="295151"/>
                  <a:pt x="2266191" y="417793"/>
                  <a:pt x="2423160" y="350520"/>
                </a:cubicBezTo>
                <a:cubicBezTo>
                  <a:pt x="2504440" y="315686"/>
                  <a:pt x="2458359" y="325223"/>
                  <a:pt x="2529840" y="304800"/>
                </a:cubicBezTo>
                <a:cubicBezTo>
                  <a:pt x="2567112" y="294151"/>
                  <a:pt x="2655077" y="277188"/>
                  <a:pt x="2682240" y="259080"/>
                </a:cubicBezTo>
                <a:cubicBezTo>
                  <a:pt x="2745388" y="216982"/>
                  <a:pt x="2710191" y="233042"/>
                  <a:pt x="2788920" y="213360"/>
                </a:cubicBezTo>
                <a:cubicBezTo>
                  <a:pt x="3020029" y="59288"/>
                  <a:pt x="2782834" y="226052"/>
                  <a:pt x="2926080" y="106680"/>
                </a:cubicBezTo>
                <a:cubicBezTo>
                  <a:pt x="2966585" y="72926"/>
                  <a:pt x="2985332" y="72822"/>
                  <a:pt x="3032760" y="45720"/>
                </a:cubicBezTo>
                <a:cubicBezTo>
                  <a:pt x="3048663" y="36633"/>
                  <a:pt x="3063240" y="25400"/>
                  <a:pt x="3078480" y="15240"/>
                </a:cubicBezTo>
                <a:cubicBezTo>
                  <a:pt x="3139440" y="20320"/>
                  <a:pt x="3201021" y="20424"/>
                  <a:pt x="3261360" y="30480"/>
                </a:cubicBezTo>
                <a:cubicBezTo>
                  <a:pt x="3355273" y="46132"/>
                  <a:pt x="3334563" y="54893"/>
                  <a:pt x="3398520" y="91440"/>
                </a:cubicBezTo>
                <a:cubicBezTo>
                  <a:pt x="3418245" y="102712"/>
                  <a:pt x="3439755" y="110648"/>
                  <a:pt x="3459480" y="121920"/>
                </a:cubicBezTo>
                <a:cubicBezTo>
                  <a:pt x="3475383" y="131007"/>
                  <a:pt x="3488817" y="144209"/>
                  <a:pt x="3505200" y="152400"/>
                </a:cubicBezTo>
                <a:cubicBezTo>
                  <a:pt x="3519568" y="159584"/>
                  <a:pt x="3536552" y="160456"/>
                  <a:pt x="3550920" y="167640"/>
                </a:cubicBezTo>
                <a:cubicBezTo>
                  <a:pt x="3653034" y="218697"/>
                  <a:pt x="3662443" y="226748"/>
                  <a:pt x="3733800" y="274320"/>
                </a:cubicBezTo>
                <a:cubicBezTo>
                  <a:pt x="3773751" y="394172"/>
                  <a:pt x="3710586" y="235866"/>
                  <a:pt x="3886200" y="411480"/>
                </a:cubicBezTo>
                <a:lnTo>
                  <a:pt x="4023360" y="548640"/>
                </a:lnTo>
                <a:cubicBezTo>
                  <a:pt x="4028440" y="563880"/>
                  <a:pt x="4028145" y="582163"/>
                  <a:pt x="4038600" y="594360"/>
                </a:cubicBezTo>
                <a:cubicBezTo>
                  <a:pt x="4059769" y="619057"/>
                  <a:pt x="4090320" y="633900"/>
                  <a:pt x="4114800" y="655320"/>
                </a:cubicBezTo>
                <a:cubicBezTo>
                  <a:pt x="4131020" y="669512"/>
                  <a:pt x="4145280" y="685800"/>
                  <a:pt x="4160520" y="701040"/>
                </a:cubicBezTo>
                <a:cubicBezTo>
                  <a:pt x="4165600" y="721360"/>
                  <a:pt x="4166393" y="743266"/>
                  <a:pt x="4175760" y="762000"/>
                </a:cubicBezTo>
                <a:cubicBezTo>
                  <a:pt x="4187119" y="784718"/>
                  <a:pt x="4206717" y="802291"/>
                  <a:pt x="4221480" y="822960"/>
                </a:cubicBezTo>
                <a:cubicBezTo>
                  <a:pt x="4248811" y="861224"/>
                  <a:pt x="4263305" y="884992"/>
                  <a:pt x="4282440" y="929640"/>
                </a:cubicBezTo>
                <a:cubicBezTo>
                  <a:pt x="4288768" y="944405"/>
                  <a:pt x="4289878" y="961317"/>
                  <a:pt x="4297680" y="975360"/>
                </a:cubicBezTo>
                <a:cubicBezTo>
                  <a:pt x="4315470" y="1007382"/>
                  <a:pt x="4358640" y="1066800"/>
                  <a:pt x="4358640" y="1066800"/>
                </a:cubicBezTo>
                <a:cubicBezTo>
                  <a:pt x="4369840" y="1167603"/>
                  <a:pt x="4403298" y="1464142"/>
                  <a:pt x="4404360" y="1508760"/>
                </a:cubicBezTo>
                <a:cubicBezTo>
                  <a:pt x="4407023" y="1620604"/>
                  <a:pt x="4397384" y="1732470"/>
                  <a:pt x="4389120" y="1844040"/>
                </a:cubicBezTo>
                <a:cubicBezTo>
                  <a:pt x="4386519" y="1879150"/>
                  <a:pt x="4346436" y="2027993"/>
                  <a:pt x="4343400" y="2042160"/>
                </a:cubicBezTo>
                <a:cubicBezTo>
                  <a:pt x="4336925" y="2072375"/>
                  <a:pt x="4336122" y="2103743"/>
                  <a:pt x="4328160" y="2133600"/>
                </a:cubicBezTo>
                <a:cubicBezTo>
                  <a:pt x="4297929" y="2246966"/>
                  <a:pt x="4293304" y="2249031"/>
                  <a:pt x="4251960" y="2331720"/>
                </a:cubicBezTo>
                <a:cubicBezTo>
                  <a:pt x="4220976" y="2486642"/>
                  <a:pt x="4252722" y="2344294"/>
                  <a:pt x="4221480" y="2453640"/>
                </a:cubicBezTo>
                <a:cubicBezTo>
                  <a:pt x="4215726" y="2473779"/>
                  <a:pt x="4214491" y="2495348"/>
                  <a:pt x="4206240" y="2514600"/>
                </a:cubicBezTo>
                <a:cubicBezTo>
                  <a:pt x="4199025" y="2531435"/>
                  <a:pt x="4183951" y="2543937"/>
                  <a:pt x="4175760" y="2560320"/>
                </a:cubicBezTo>
                <a:cubicBezTo>
                  <a:pt x="4168576" y="2574688"/>
                  <a:pt x="4168322" y="2591997"/>
                  <a:pt x="4160520" y="2606040"/>
                </a:cubicBezTo>
                <a:cubicBezTo>
                  <a:pt x="4142730" y="2638062"/>
                  <a:pt x="4099560" y="2697480"/>
                  <a:pt x="4099560" y="2697480"/>
                </a:cubicBezTo>
                <a:cubicBezTo>
                  <a:pt x="4094480" y="2717800"/>
                  <a:pt x="4094874" y="2740348"/>
                  <a:pt x="4084320" y="2758440"/>
                </a:cubicBezTo>
                <a:cubicBezTo>
                  <a:pt x="4038966" y="2836189"/>
                  <a:pt x="4014569" y="2873391"/>
                  <a:pt x="3947160" y="2910840"/>
                </a:cubicBezTo>
                <a:cubicBezTo>
                  <a:pt x="3825952" y="2978178"/>
                  <a:pt x="3702250" y="3040982"/>
                  <a:pt x="3581400" y="3108960"/>
                </a:cubicBezTo>
                <a:cubicBezTo>
                  <a:pt x="3539630" y="3132456"/>
                  <a:pt x="3501835" y="3162737"/>
                  <a:pt x="3459480" y="3185160"/>
                </a:cubicBezTo>
                <a:cubicBezTo>
                  <a:pt x="3415262" y="3208569"/>
                  <a:pt x="3367070" y="3223745"/>
                  <a:pt x="3322320" y="3246120"/>
                </a:cubicBezTo>
                <a:cubicBezTo>
                  <a:pt x="3295826" y="3259367"/>
                  <a:pt x="3273623" y="3280839"/>
                  <a:pt x="3246120" y="3291840"/>
                </a:cubicBezTo>
                <a:cubicBezTo>
                  <a:pt x="3196877" y="3311537"/>
                  <a:pt x="3144343" y="3321740"/>
                  <a:pt x="3093720" y="3337560"/>
                </a:cubicBezTo>
                <a:cubicBezTo>
                  <a:pt x="3063054" y="3347143"/>
                  <a:pt x="3033449" y="3360248"/>
                  <a:pt x="3002280" y="3368040"/>
                </a:cubicBezTo>
                <a:cubicBezTo>
                  <a:pt x="2952021" y="3380605"/>
                  <a:pt x="2849880" y="3398520"/>
                  <a:pt x="2849880" y="3398520"/>
                </a:cubicBezTo>
                <a:cubicBezTo>
                  <a:pt x="2615959" y="3340040"/>
                  <a:pt x="2842643" y="3383280"/>
                  <a:pt x="2514600" y="3383280"/>
                </a:cubicBezTo>
                <a:cubicBezTo>
                  <a:pt x="2362115" y="3383280"/>
                  <a:pt x="2209800" y="3373120"/>
                  <a:pt x="2057400" y="3368040"/>
                </a:cubicBezTo>
                <a:cubicBezTo>
                  <a:pt x="1969724" y="3309589"/>
                  <a:pt x="2009628" y="3329231"/>
                  <a:pt x="1844040" y="3291840"/>
                </a:cubicBezTo>
                <a:cubicBezTo>
                  <a:pt x="1742973" y="3269018"/>
                  <a:pt x="1642052" y="3243731"/>
                  <a:pt x="1539240" y="3230880"/>
                </a:cubicBezTo>
                <a:cubicBezTo>
                  <a:pt x="1381676" y="3211185"/>
                  <a:pt x="1457865" y="3221432"/>
                  <a:pt x="1310640" y="3200400"/>
                </a:cubicBezTo>
                <a:cubicBezTo>
                  <a:pt x="1234440" y="3175000"/>
                  <a:pt x="1156617" y="3154031"/>
                  <a:pt x="1082040" y="3124200"/>
                </a:cubicBezTo>
                <a:cubicBezTo>
                  <a:pt x="981790" y="3084100"/>
                  <a:pt x="1032665" y="3099085"/>
                  <a:pt x="929640" y="3078480"/>
                </a:cubicBezTo>
                <a:cubicBezTo>
                  <a:pt x="821438" y="3006345"/>
                  <a:pt x="874921" y="3037466"/>
                  <a:pt x="655320" y="2956560"/>
                </a:cubicBezTo>
                <a:cubicBezTo>
                  <a:pt x="569807" y="2925055"/>
                  <a:pt x="615819" y="2962352"/>
                  <a:pt x="533400" y="2910840"/>
                </a:cubicBezTo>
                <a:cubicBezTo>
                  <a:pt x="511861" y="2897378"/>
                  <a:pt x="491725" y="2881650"/>
                  <a:pt x="472440" y="2865120"/>
                </a:cubicBezTo>
                <a:cubicBezTo>
                  <a:pt x="442948" y="2839841"/>
                  <a:pt x="413877" y="2808954"/>
                  <a:pt x="396240" y="2773680"/>
                </a:cubicBezTo>
                <a:cubicBezTo>
                  <a:pt x="373865" y="2728930"/>
                  <a:pt x="358825" y="2680666"/>
                  <a:pt x="335280" y="2636520"/>
                </a:cubicBezTo>
                <a:cubicBezTo>
                  <a:pt x="318041" y="2604197"/>
                  <a:pt x="291862" y="2577239"/>
                  <a:pt x="274320" y="2545080"/>
                </a:cubicBezTo>
                <a:cubicBezTo>
                  <a:pt x="261220" y="2521064"/>
                  <a:pt x="254951" y="2493879"/>
                  <a:pt x="243840" y="2468880"/>
                </a:cubicBezTo>
                <a:cubicBezTo>
                  <a:pt x="146485" y="2249831"/>
                  <a:pt x="283724" y="2555673"/>
                  <a:pt x="167640" y="2362200"/>
                </a:cubicBezTo>
                <a:cubicBezTo>
                  <a:pt x="132574" y="2303757"/>
                  <a:pt x="103881" y="2241601"/>
                  <a:pt x="76200" y="2179320"/>
                </a:cubicBezTo>
                <a:lnTo>
                  <a:pt x="30480" y="2042160"/>
                </a:lnTo>
                <a:lnTo>
                  <a:pt x="15240" y="1996440"/>
                </a:lnTo>
                <a:lnTo>
                  <a:pt x="0" y="1950720"/>
                </a:lnTo>
                <a:cubicBezTo>
                  <a:pt x="5080" y="1788160"/>
                  <a:pt x="7316" y="1625486"/>
                  <a:pt x="15240" y="1463040"/>
                </a:cubicBezTo>
                <a:cubicBezTo>
                  <a:pt x="17481" y="1417093"/>
                  <a:pt x="19323" y="1370508"/>
                  <a:pt x="30480" y="1325880"/>
                </a:cubicBezTo>
                <a:cubicBezTo>
                  <a:pt x="34922" y="1308111"/>
                  <a:pt x="52769" y="1296543"/>
                  <a:pt x="60960" y="1280160"/>
                </a:cubicBezTo>
                <a:cubicBezTo>
                  <a:pt x="68144" y="1265792"/>
                  <a:pt x="71787" y="1249886"/>
                  <a:pt x="76200" y="1234440"/>
                </a:cubicBezTo>
                <a:cubicBezTo>
                  <a:pt x="81954" y="1214301"/>
                  <a:pt x="82073" y="1192214"/>
                  <a:pt x="91440" y="1173480"/>
                </a:cubicBezTo>
                <a:cubicBezTo>
                  <a:pt x="107823" y="1140715"/>
                  <a:pt x="136017" y="1114805"/>
                  <a:pt x="152400" y="1082040"/>
                </a:cubicBezTo>
                <a:cubicBezTo>
                  <a:pt x="166768" y="1053303"/>
                  <a:pt x="165058" y="1017333"/>
                  <a:pt x="182880" y="990600"/>
                </a:cubicBezTo>
                <a:cubicBezTo>
                  <a:pt x="203200" y="960120"/>
                  <a:pt x="232256" y="933913"/>
                  <a:pt x="243840" y="899160"/>
                </a:cubicBezTo>
                <a:cubicBezTo>
                  <a:pt x="278432" y="795384"/>
                  <a:pt x="234891" y="923025"/>
                  <a:pt x="289560" y="777240"/>
                </a:cubicBezTo>
                <a:cubicBezTo>
                  <a:pt x="295201" y="762198"/>
                  <a:pt x="298276" y="746200"/>
                  <a:pt x="304800" y="731520"/>
                </a:cubicBezTo>
                <a:cubicBezTo>
                  <a:pt x="318640" y="700379"/>
                  <a:pt x="333970" y="669869"/>
                  <a:pt x="350520" y="640080"/>
                </a:cubicBezTo>
                <a:cubicBezTo>
                  <a:pt x="359415" y="624069"/>
                  <a:pt x="372809" y="610743"/>
                  <a:pt x="381000" y="594360"/>
                </a:cubicBezTo>
                <a:cubicBezTo>
                  <a:pt x="388184" y="579992"/>
                  <a:pt x="389912" y="563405"/>
                  <a:pt x="396240" y="548640"/>
                </a:cubicBezTo>
                <a:cubicBezTo>
                  <a:pt x="405189" y="527758"/>
                  <a:pt x="418743" y="508952"/>
                  <a:pt x="426720" y="487680"/>
                </a:cubicBezTo>
                <a:cubicBezTo>
                  <a:pt x="434074" y="468068"/>
                  <a:pt x="437416" y="447167"/>
                  <a:pt x="441960" y="426720"/>
                </a:cubicBezTo>
                <a:cubicBezTo>
                  <a:pt x="457673" y="356010"/>
                  <a:pt x="453856" y="354602"/>
                  <a:pt x="472440" y="289560"/>
                </a:cubicBezTo>
                <a:cubicBezTo>
                  <a:pt x="476853" y="274114"/>
                  <a:pt x="479878" y="257883"/>
                  <a:pt x="487680" y="243840"/>
                </a:cubicBezTo>
                <a:cubicBezTo>
                  <a:pt x="505470" y="211818"/>
                  <a:pt x="518160" y="172720"/>
                  <a:pt x="548640" y="152400"/>
                </a:cubicBezTo>
                <a:lnTo>
                  <a:pt x="594360" y="121920"/>
                </a:lnTo>
                <a:cubicBezTo>
                  <a:pt x="604520" y="106680"/>
                  <a:pt x="611888" y="89152"/>
                  <a:pt x="624840" y="76200"/>
                </a:cubicBezTo>
                <a:cubicBezTo>
                  <a:pt x="659094" y="41946"/>
                  <a:pt x="674963" y="47007"/>
                  <a:pt x="716280" y="30480"/>
                </a:cubicBezTo>
                <a:cubicBezTo>
                  <a:pt x="726827" y="26261"/>
                  <a:pt x="741680" y="5080"/>
                  <a:pt x="746760" y="0"/>
                </a:cubicBez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33400" y="2941320"/>
            <a:ext cx="3200400" cy="3200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4191000" y="2971800"/>
            <a:ext cx="3200400" cy="3200400"/>
          </a:xfrm>
          <a:prstGeom prst="ellipse">
            <a:avLst/>
          </a:prstGeom>
          <a:solidFill>
            <a:schemeClr val="bg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>
            <a:off x="3822577" y="3124200"/>
            <a:ext cx="4407023" cy="3398520"/>
          </a:xfrm>
          <a:custGeom>
            <a:avLst/>
            <a:gdLst>
              <a:gd name="connsiteX0" fmla="*/ 746760 w 4407023"/>
              <a:gd name="connsiteY0" fmla="*/ 0 h 3398520"/>
              <a:gd name="connsiteX1" fmla="*/ 746760 w 4407023"/>
              <a:gd name="connsiteY1" fmla="*/ 0 h 3398520"/>
              <a:gd name="connsiteX2" fmla="*/ 1203960 w 4407023"/>
              <a:gd name="connsiteY2" fmla="*/ 304800 h 3398520"/>
              <a:gd name="connsiteX3" fmla="*/ 1356360 w 4407023"/>
              <a:gd name="connsiteY3" fmla="*/ 396240 h 3398520"/>
              <a:gd name="connsiteX4" fmla="*/ 1402080 w 4407023"/>
              <a:gd name="connsiteY4" fmla="*/ 487680 h 3398520"/>
              <a:gd name="connsiteX5" fmla="*/ 1493520 w 4407023"/>
              <a:gd name="connsiteY5" fmla="*/ 518160 h 3398520"/>
              <a:gd name="connsiteX6" fmla="*/ 1539240 w 4407023"/>
              <a:gd name="connsiteY6" fmla="*/ 533400 h 3398520"/>
              <a:gd name="connsiteX7" fmla="*/ 2026920 w 4407023"/>
              <a:gd name="connsiteY7" fmla="*/ 518160 h 3398520"/>
              <a:gd name="connsiteX8" fmla="*/ 2179320 w 4407023"/>
              <a:gd name="connsiteY8" fmla="*/ 472440 h 3398520"/>
              <a:gd name="connsiteX9" fmla="*/ 2225040 w 4407023"/>
              <a:gd name="connsiteY9" fmla="*/ 457200 h 3398520"/>
              <a:gd name="connsiteX10" fmla="*/ 2316480 w 4407023"/>
              <a:gd name="connsiteY10" fmla="*/ 396240 h 3398520"/>
              <a:gd name="connsiteX11" fmla="*/ 2423160 w 4407023"/>
              <a:gd name="connsiteY11" fmla="*/ 350520 h 3398520"/>
              <a:gd name="connsiteX12" fmla="*/ 2529840 w 4407023"/>
              <a:gd name="connsiteY12" fmla="*/ 304800 h 3398520"/>
              <a:gd name="connsiteX13" fmla="*/ 2682240 w 4407023"/>
              <a:gd name="connsiteY13" fmla="*/ 259080 h 3398520"/>
              <a:gd name="connsiteX14" fmla="*/ 2788920 w 4407023"/>
              <a:gd name="connsiteY14" fmla="*/ 213360 h 3398520"/>
              <a:gd name="connsiteX15" fmla="*/ 2926080 w 4407023"/>
              <a:gd name="connsiteY15" fmla="*/ 106680 h 3398520"/>
              <a:gd name="connsiteX16" fmla="*/ 3032760 w 4407023"/>
              <a:gd name="connsiteY16" fmla="*/ 45720 h 3398520"/>
              <a:gd name="connsiteX17" fmla="*/ 3078480 w 4407023"/>
              <a:gd name="connsiteY17" fmla="*/ 15240 h 3398520"/>
              <a:gd name="connsiteX18" fmla="*/ 3261360 w 4407023"/>
              <a:gd name="connsiteY18" fmla="*/ 30480 h 3398520"/>
              <a:gd name="connsiteX19" fmla="*/ 3398520 w 4407023"/>
              <a:gd name="connsiteY19" fmla="*/ 91440 h 3398520"/>
              <a:gd name="connsiteX20" fmla="*/ 3459480 w 4407023"/>
              <a:gd name="connsiteY20" fmla="*/ 121920 h 3398520"/>
              <a:gd name="connsiteX21" fmla="*/ 3505200 w 4407023"/>
              <a:gd name="connsiteY21" fmla="*/ 152400 h 3398520"/>
              <a:gd name="connsiteX22" fmla="*/ 3550920 w 4407023"/>
              <a:gd name="connsiteY22" fmla="*/ 167640 h 3398520"/>
              <a:gd name="connsiteX23" fmla="*/ 3733800 w 4407023"/>
              <a:gd name="connsiteY23" fmla="*/ 274320 h 3398520"/>
              <a:gd name="connsiteX24" fmla="*/ 3886200 w 4407023"/>
              <a:gd name="connsiteY24" fmla="*/ 411480 h 3398520"/>
              <a:gd name="connsiteX25" fmla="*/ 4023360 w 4407023"/>
              <a:gd name="connsiteY25" fmla="*/ 548640 h 3398520"/>
              <a:gd name="connsiteX26" fmla="*/ 4038600 w 4407023"/>
              <a:gd name="connsiteY26" fmla="*/ 594360 h 3398520"/>
              <a:gd name="connsiteX27" fmla="*/ 4114800 w 4407023"/>
              <a:gd name="connsiteY27" fmla="*/ 655320 h 3398520"/>
              <a:gd name="connsiteX28" fmla="*/ 4160520 w 4407023"/>
              <a:gd name="connsiteY28" fmla="*/ 701040 h 3398520"/>
              <a:gd name="connsiteX29" fmla="*/ 4175760 w 4407023"/>
              <a:gd name="connsiteY29" fmla="*/ 762000 h 3398520"/>
              <a:gd name="connsiteX30" fmla="*/ 4221480 w 4407023"/>
              <a:gd name="connsiteY30" fmla="*/ 822960 h 3398520"/>
              <a:gd name="connsiteX31" fmla="*/ 4282440 w 4407023"/>
              <a:gd name="connsiteY31" fmla="*/ 929640 h 3398520"/>
              <a:gd name="connsiteX32" fmla="*/ 4297680 w 4407023"/>
              <a:gd name="connsiteY32" fmla="*/ 975360 h 3398520"/>
              <a:gd name="connsiteX33" fmla="*/ 4358640 w 4407023"/>
              <a:gd name="connsiteY33" fmla="*/ 1066800 h 3398520"/>
              <a:gd name="connsiteX34" fmla="*/ 4404360 w 4407023"/>
              <a:gd name="connsiteY34" fmla="*/ 1508760 h 3398520"/>
              <a:gd name="connsiteX35" fmla="*/ 4389120 w 4407023"/>
              <a:gd name="connsiteY35" fmla="*/ 1844040 h 3398520"/>
              <a:gd name="connsiteX36" fmla="*/ 4343400 w 4407023"/>
              <a:gd name="connsiteY36" fmla="*/ 2042160 h 3398520"/>
              <a:gd name="connsiteX37" fmla="*/ 4328160 w 4407023"/>
              <a:gd name="connsiteY37" fmla="*/ 2133600 h 3398520"/>
              <a:gd name="connsiteX38" fmla="*/ 4251960 w 4407023"/>
              <a:gd name="connsiteY38" fmla="*/ 2331720 h 3398520"/>
              <a:gd name="connsiteX39" fmla="*/ 4221480 w 4407023"/>
              <a:gd name="connsiteY39" fmla="*/ 2453640 h 3398520"/>
              <a:gd name="connsiteX40" fmla="*/ 4206240 w 4407023"/>
              <a:gd name="connsiteY40" fmla="*/ 2514600 h 3398520"/>
              <a:gd name="connsiteX41" fmla="*/ 4175760 w 4407023"/>
              <a:gd name="connsiteY41" fmla="*/ 2560320 h 3398520"/>
              <a:gd name="connsiteX42" fmla="*/ 4160520 w 4407023"/>
              <a:gd name="connsiteY42" fmla="*/ 2606040 h 3398520"/>
              <a:gd name="connsiteX43" fmla="*/ 4099560 w 4407023"/>
              <a:gd name="connsiteY43" fmla="*/ 2697480 h 3398520"/>
              <a:gd name="connsiteX44" fmla="*/ 4084320 w 4407023"/>
              <a:gd name="connsiteY44" fmla="*/ 2758440 h 3398520"/>
              <a:gd name="connsiteX45" fmla="*/ 3947160 w 4407023"/>
              <a:gd name="connsiteY45" fmla="*/ 2910840 h 3398520"/>
              <a:gd name="connsiteX46" fmla="*/ 3581400 w 4407023"/>
              <a:gd name="connsiteY46" fmla="*/ 3108960 h 3398520"/>
              <a:gd name="connsiteX47" fmla="*/ 3459480 w 4407023"/>
              <a:gd name="connsiteY47" fmla="*/ 3185160 h 3398520"/>
              <a:gd name="connsiteX48" fmla="*/ 3322320 w 4407023"/>
              <a:gd name="connsiteY48" fmla="*/ 3246120 h 3398520"/>
              <a:gd name="connsiteX49" fmla="*/ 3246120 w 4407023"/>
              <a:gd name="connsiteY49" fmla="*/ 3291840 h 3398520"/>
              <a:gd name="connsiteX50" fmla="*/ 3093720 w 4407023"/>
              <a:gd name="connsiteY50" fmla="*/ 3337560 h 3398520"/>
              <a:gd name="connsiteX51" fmla="*/ 3002280 w 4407023"/>
              <a:gd name="connsiteY51" fmla="*/ 3368040 h 3398520"/>
              <a:gd name="connsiteX52" fmla="*/ 2849880 w 4407023"/>
              <a:gd name="connsiteY52" fmla="*/ 3398520 h 3398520"/>
              <a:gd name="connsiteX53" fmla="*/ 2514600 w 4407023"/>
              <a:gd name="connsiteY53" fmla="*/ 3383280 h 3398520"/>
              <a:gd name="connsiteX54" fmla="*/ 2057400 w 4407023"/>
              <a:gd name="connsiteY54" fmla="*/ 3368040 h 3398520"/>
              <a:gd name="connsiteX55" fmla="*/ 1844040 w 4407023"/>
              <a:gd name="connsiteY55" fmla="*/ 3291840 h 3398520"/>
              <a:gd name="connsiteX56" fmla="*/ 1539240 w 4407023"/>
              <a:gd name="connsiteY56" fmla="*/ 3230880 h 3398520"/>
              <a:gd name="connsiteX57" fmla="*/ 1310640 w 4407023"/>
              <a:gd name="connsiteY57" fmla="*/ 3200400 h 3398520"/>
              <a:gd name="connsiteX58" fmla="*/ 1082040 w 4407023"/>
              <a:gd name="connsiteY58" fmla="*/ 3124200 h 3398520"/>
              <a:gd name="connsiteX59" fmla="*/ 929640 w 4407023"/>
              <a:gd name="connsiteY59" fmla="*/ 3078480 h 3398520"/>
              <a:gd name="connsiteX60" fmla="*/ 655320 w 4407023"/>
              <a:gd name="connsiteY60" fmla="*/ 2956560 h 3398520"/>
              <a:gd name="connsiteX61" fmla="*/ 533400 w 4407023"/>
              <a:gd name="connsiteY61" fmla="*/ 2910840 h 3398520"/>
              <a:gd name="connsiteX62" fmla="*/ 472440 w 4407023"/>
              <a:gd name="connsiteY62" fmla="*/ 2865120 h 3398520"/>
              <a:gd name="connsiteX63" fmla="*/ 396240 w 4407023"/>
              <a:gd name="connsiteY63" fmla="*/ 2773680 h 3398520"/>
              <a:gd name="connsiteX64" fmla="*/ 335280 w 4407023"/>
              <a:gd name="connsiteY64" fmla="*/ 2636520 h 3398520"/>
              <a:gd name="connsiteX65" fmla="*/ 274320 w 4407023"/>
              <a:gd name="connsiteY65" fmla="*/ 2545080 h 3398520"/>
              <a:gd name="connsiteX66" fmla="*/ 243840 w 4407023"/>
              <a:gd name="connsiteY66" fmla="*/ 2468880 h 3398520"/>
              <a:gd name="connsiteX67" fmla="*/ 167640 w 4407023"/>
              <a:gd name="connsiteY67" fmla="*/ 2362200 h 3398520"/>
              <a:gd name="connsiteX68" fmla="*/ 76200 w 4407023"/>
              <a:gd name="connsiteY68" fmla="*/ 2179320 h 3398520"/>
              <a:gd name="connsiteX69" fmla="*/ 30480 w 4407023"/>
              <a:gd name="connsiteY69" fmla="*/ 2042160 h 3398520"/>
              <a:gd name="connsiteX70" fmla="*/ 15240 w 4407023"/>
              <a:gd name="connsiteY70" fmla="*/ 1996440 h 3398520"/>
              <a:gd name="connsiteX71" fmla="*/ 0 w 4407023"/>
              <a:gd name="connsiteY71" fmla="*/ 1950720 h 3398520"/>
              <a:gd name="connsiteX72" fmla="*/ 15240 w 4407023"/>
              <a:gd name="connsiteY72" fmla="*/ 1463040 h 3398520"/>
              <a:gd name="connsiteX73" fmla="*/ 30480 w 4407023"/>
              <a:gd name="connsiteY73" fmla="*/ 1325880 h 3398520"/>
              <a:gd name="connsiteX74" fmla="*/ 60960 w 4407023"/>
              <a:gd name="connsiteY74" fmla="*/ 1280160 h 3398520"/>
              <a:gd name="connsiteX75" fmla="*/ 76200 w 4407023"/>
              <a:gd name="connsiteY75" fmla="*/ 1234440 h 3398520"/>
              <a:gd name="connsiteX76" fmla="*/ 91440 w 4407023"/>
              <a:gd name="connsiteY76" fmla="*/ 1173480 h 3398520"/>
              <a:gd name="connsiteX77" fmla="*/ 152400 w 4407023"/>
              <a:gd name="connsiteY77" fmla="*/ 1082040 h 3398520"/>
              <a:gd name="connsiteX78" fmla="*/ 182880 w 4407023"/>
              <a:gd name="connsiteY78" fmla="*/ 990600 h 3398520"/>
              <a:gd name="connsiteX79" fmla="*/ 243840 w 4407023"/>
              <a:gd name="connsiteY79" fmla="*/ 899160 h 3398520"/>
              <a:gd name="connsiteX80" fmla="*/ 289560 w 4407023"/>
              <a:gd name="connsiteY80" fmla="*/ 777240 h 3398520"/>
              <a:gd name="connsiteX81" fmla="*/ 304800 w 4407023"/>
              <a:gd name="connsiteY81" fmla="*/ 731520 h 3398520"/>
              <a:gd name="connsiteX82" fmla="*/ 350520 w 4407023"/>
              <a:gd name="connsiteY82" fmla="*/ 640080 h 3398520"/>
              <a:gd name="connsiteX83" fmla="*/ 381000 w 4407023"/>
              <a:gd name="connsiteY83" fmla="*/ 594360 h 3398520"/>
              <a:gd name="connsiteX84" fmla="*/ 396240 w 4407023"/>
              <a:gd name="connsiteY84" fmla="*/ 548640 h 3398520"/>
              <a:gd name="connsiteX85" fmla="*/ 426720 w 4407023"/>
              <a:gd name="connsiteY85" fmla="*/ 487680 h 3398520"/>
              <a:gd name="connsiteX86" fmla="*/ 441960 w 4407023"/>
              <a:gd name="connsiteY86" fmla="*/ 426720 h 3398520"/>
              <a:gd name="connsiteX87" fmla="*/ 472440 w 4407023"/>
              <a:gd name="connsiteY87" fmla="*/ 289560 h 3398520"/>
              <a:gd name="connsiteX88" fmla="*/ 487680 w 4407023"/>
              <a:gd name="connsiteY88" fmla="*/ 243840 h 3398520"/>
              <a:gd name="connsiteX89" fmla="*/ 548640 w 4407023"/>
              <a:gd name="connsiteY89" fmla="*/ 152400 h 3398520"/>
              <a:gd name="connsiteX90" fmla="*/ 594360 w 4407023"/>
              <a:gd name="connsiteY90" fmla="*/ 121920 h 3398520"/>
              <a:gd name="connsiteX91" fmla="*/ 624840 w 4407023"/>
              <a:gd name="connsiteY91" fmla="*/ 76200 h 3398520"/>
              <a:gd name="connsiteX92" fmla="*/ 716280 w 4407023"/>
              <a:gd name="connsiteY92" fmla="*/ 30480 h 3398520"/>
              <a:gd name="connsiteX93" fmla="*/ 746760 w 4407023"/>
              <a:gd name="connsiteY93" fmla="*/ 0 h 339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</a:cxnLst>
            <a:rect l="l" t="t" r="r" b="b"/>
            <a:pathLst>
              <a:path w="4407023" h="3398520">
                <a:moveTo>
                  <a:pt x="746760" y="0"/>
                </a:moveTo>
                <a:lnTo>
                  <a:pt x="746760" y="0"/>
                </a:lnTo>
                <a:cubicBezTo>
                  <a:pt x="899160" y="101600"/>
                  <a:pt x="1049610" y="206188"/>
                  <a:pt x="1203960" y="304800"/>
                </a:cubicBezTo>
                <a:cubicBezTo>
                  <a:pt x="1460817" y="468903"/>
                  <a:pt x="1161777" y="250303"/>
                  <a:pt x="1356360" y="396240"/>
                </a:cubicBezTo>
                <a:cubicBezTo>
                  <a:pt x="1364664" y="421152"/>
                  <a:pt x="1377202" y="472131"/>
                  <a:pt x="1402080" y="487680"/>
                </a:cubicBezTo>
                <a:cubicBezTo>
                  <a:pt x="1429325" y="504708"/>
                  <a:pt x="1463040" y="508000"/>
                  <a:pt x="1493520" y="518160"/>
                </a:cubicBezTo>
                <a:lnTo>
                  <a:pt x="1539240" y="533400"/>
                </a:lnTo>
                <a:cubicBezTo>
                  <a:pt x="1701800" y="528320"/>
                  <a:pt x="1864531" y="527182"/>
                  <a:pt x="2026920" y="518160"/>
                </a:cubicBezTo>
                <a:cubicBezTo>
                  <a:pt x="2054559" y="516625"/>
                  <a:pt x="2166934" y="476569"/>
                  <a:pt x="2179320" y="472440"/>
                </a:cubicBezTo>
                <a:cubicBezTo>
                  <a:pt x="2194560" y="467360"/>
                  <a:pt x="2211674" y="466111"/>
                  <a:pt x="2225040" y="457200"/>
                </a:cubicBezTo>
                <a:cubicBezTo>
                  <a:pt x="2255520" y="436880"/>
                  <a:pt x="2283715" y="412623"/>
                  <a:pt x="2316480" y="396240"/>
                </a:cubicBezTo>
                <a:cubicBezTo>
                  <a:pt x="2518659" y="295151"/>
                  <a:pt x="2266191" y="417793"/>
                  <a:pt x="2423160" y="350520"/>
                </a:cubicBezTo>
                <a:cubicBezTo>
                  <a:pt x="2504440" y="315686"/>
                  <a:pt x="2458359" y="325223"/>
                  <a:pt x="2529840" y="304800"/>
                </a:cubicBezTo>
                <a:cubicBezTo>
                  <a:pt x="2567112" y="294151"/>
                  <a:pt x="2655077" y="277188"/>
                  <a:pt x="2682240" y="259080"/>
                </a:cubicBezTo>
                <a:cubicBezTo>
                  <a:pt x="2745388" y="216982"/>
                  <a:pt x="2710191" y="233042"/>
                  <a:pt x="2788920" y="213360"/>
                </a:cubicBezTo>
                <a:cubicBezTo>
                  <a:pt x="3020029" y="59288"/>
                  <a:pt x="2782834" y="226052"/>
                  <a:pt x="2926080" y="106680"/>
                </a:cubicBezTo>
                <a:cubicBezTo>
                  <a:pt x="2966585" y="72926"/>
                  <a:pt x="2985332" y="72822"/>
                  <a:pt x="3032760" y="45720"/>
                </a:cubicBezTo>
                <a:cubicBezTo>
                  <a:pt x="3048663" y="36633"/>
                  <a:pt x="3063240" y="25400"/>
                  <a:pt x="3078480" y="15240"/>
                </a:cubicBezTo>
                <a:cubicBezTo>
                  <a:pt x="3139440" y="20320"/>
                  <a:pt x="3201021" y="20424"/>
                  <a:pt x="3261360" y="30480"/>
                </a:cubicBezTo>
                <a:cubicBezTo>
                  <a:pt x="3355273" y="46132"/>
                  <a:pt x="3334563" y="54893"/>
                  <a:pt x="3398520" y="91440"/>
                </a:cubicBezTo>
                <a:cubicBezTo>
                  <a:pt x="3418245" y="102712"/>
                  <a:pt x="3439755" y="110648"/>
                  <a:pt x="3459480" y="121920"/>
                </a:cubicBezTo>
                <a:cubicBezTo>
                  <a:pt x="3475383" y="131007"/>
                  <a:pt x="3488817" y="144209"/>
                  <a:pt x="3505200" y="152400"/>
                </a:cubicBezTo>
                <a:cubicBezTo>
                  <a:pt x="3519568" y="159584"/>
                  <a:pt x="3536552" y="160456"/>
                  <a:pt x="3550920" y="167640"/>
                </a:cubicBezTo>
                <a:cubicBezTo>
                  <a:pt x="3653034" y="218697"/>
                  <a:pt x="3662443" y="226748"/>
                  <a:pt x="3733800" y="274320"/>
                </a:cubicBezTo>
                <a:cubicBezTo>
                  <a:pt x="3773751" y="394172"/>
                  <a:pt x="3710586" y="235866"/>
                  <a:pt x="3886200" y="411480"/>
                </a:cubicBezTo>
                <a:lnTo>
                  <a:pt x="4023360" y="548640"/>
                </a:lnTo>
                <a:cubicBezTo>
                  <a:pt x="4028440" y="563880"/>
                  <a:pt x="4028145" y="582163"/>
                  <a:pt x="4038600" y="594360"/>
                </a:cubicBezTo>
                <a:cubicBezTo>
                  <a:pt x="4059769" y="619057"/>
                  <a:pt x="4090320" y="633900"/>
                  <a:pt x="4114800" y="655320"/>
                </a:cubicBezTo>
                <a:cubicBezTo>
                  <a:pt x="4131020" y="669512"/>
                  <a:pt x="4145280" y="685800"/>
                  <a:pt x="4160520" y="701040"/>
                </a:cubicBezTo>
                <a:cubicBezTo>
                  <a:pt x="4165600" y="721360"/>
                  <a:pt x="4166393" y="743266"/>
                  <a:pt x="4175760" y="762000"/>
                </a:cubicBezTo>
                <a:cubicBezTo>
                  <a:pt x="4187119" y="784718"/>
                  <a:pt x="4206717" y="802291"/>
                  <a:pt x="4221480" y="822960"/>
                </a:cubicBezTo>
                <a:cubicBezTo>
                  <a:pt x="4248811" y="861224"/>
                  <a:pt x="4263305" y="884992"/>
                  <a:pt x="4282440" y="929640"/>
                </a:cubicBezTo>
                <a:cubicBezTo>
                  <a:pt x="4288768" y="944405"/>
                  <a:pt x="4289878" y="961317"/>
                  <a:pt x="4297680" y="975360"/>
                </a:cubicBezTo>
                <a:cubicBezTo>
                  <a:pt x="4315470" y="1007382"/>
                  <a:pt x="4358640" y="1066800"/>
                  <a:pt x="4358640" y="1066800"/>
                </a:cubicBezTo>
                <a:cubicBezTo>
                  <a:pt x="4369840" y="1167603"/>
                  <a:pt x="4403298" y="1464142"/>
                  <a:pt x="4404360" y="1508760"/>
                </a:cubicBezTo>
                <a:cubicBezTo>
                  <a:pt x="4407023" y="1620604"/>
                  <a:pt x="4397384" y="1732470"/>
                  <a:pt x="4389120" y="1844040"/>
                </a:cubicBezTo>
                <a:cubicBezTo>
                  <a:pt x="4386519" y="1879150"/>
                  <a:pt x="4346436" y="2027993"/>
                  <a:pt x="4343400" y="2042160"/>
                </a:cubicBezTo>
                <a:cubicBezTo>
                  <a:pt x="4336925" y="2072375"/>
                  <a:pt x="4336122" y="2103743"/>
                  <a:pt x="4328160" y="2133600"/>
                </a:cubicBezTo>
                <a:cubicBezTo>
                  <a:pt x="4297929" y="2246966"/>
                  <a:pt x="4293304" y="2249031"/>
                  <a:pt x="4251960" y="2331720"/>
                </a:cubicBezTo>
                <a:cubicBezTo>
                  <a:pt x="4220976" y="2486642"/>
                  <a:pt x="4252722" y="2344294"/>
                  <a:pt x="4221480" y="2453640"/>
                </a:cubicBezTo>
                <a:cubicBezTo>
                  <a:pt x="4215726" y="2473779"/>
                  <a:pt x="4214491" y="2495348"/>
                  <a:pt x="4206240" y="2514600"/>
                </a:cubicBezTo>
                <a:cubicBezTo>
                  <a:pt x="4199025" y="2531435"/>
                  <a:pt x="4183951" y="2543937"/>
                  <a:pt x="4175760" y="2560320"/>
                </a:cubicBezTo>
                <a:cubicBezTo>
                  <a:pt x="4168576" y="2574688"/>
                  <a:pt x="4168322" y="2591997"/>
                  <a:pt x="4160520" y="2606040"/>
                </a:cubicBezTo>
                <a:cubicBezTo>
                  <a:pt x="4142730" y="2638062"/>
                  <a:pt x="4099560" y="2697480"/>
                  <a:pt x="4099560" y="2697480"/>
                </a:cubicBezTo>
                <a:cubicBezTo>
                  <a:pt x="4094480" y="2717800"/>
                  <a:pt x="4094874" y="2740348"/>
                  <a:pt x="4084320" y="2758440"/>
                </a:cubicBezTo>
                <a:cubicBezTo>
                  <a:pt x="4038966" y="2836189"/>
                  <a:pt x="4014569" y="2873391"/>
                  <a:pt x="3947160" y="2910840"/>
                </a:cubicBezTo>
                <a:cubicBezTo>
                  <a:pt x="3825952" y="2978178"/>
                  <a:pt x="3702250" y="3040982"/>
                  <a:pt x="3581400" y="3108960"/>
                </a:cubicBezTo>
                <a:cubicBezTo>
                  <a:pt x="3539630" y="3132456"/>
                  <a:pt x="3501835" y="3162737"/>
                  <a:pt x="3459480" y="3185160"/>
                </a:cubicBezTo>
                <a:cubicBezTo>
                  <a:pt x="3415262" y="3208569"/>
                  <a:pt x="3367070" y="3223745"/>
                  <a:pt x="3322320" y="3246120"/>
                </a:cubicBezTo>
                <a:cubicBezTo>
                  <a:pt x="3295826" y="3259367"/>
                  <a:pt x="3273623" y="3280839"/>
                  <a:pt x="3246120" y="3291840"/>
                </a:cubicBezTo>
                <a:cubicBezTo>
                  <a:pt x="3196877" y="3311537"/>
                  <a:pt x="3144343" y="3321740"/>
                  <a:pt x="3093720" y="3337560"/>
                </a:cubicBezTo>
                <a:cubicBezTo>
                  <a:pt x="3063054" y="3347143"/>
                  <a:pt x="3033449" y="3360248"/>
                  <a:pt x="3002280" y="3368040"/>
                </a:cubicBezTo>
                <a:cubicBezTo>
                  <a:pt x="2952021" y="3380605"/>
                  <a:pt x="2849880" y="3398520"/>
                  <a:pt x="2849880" y="3398520"/>
                </a:cubicBezTo>
                <a:cubicBezTo>
                  <a:pt x="2615959" y="3340040"/>
                  <a:pt x="2842643" y="3383280"/>
                  <a:pt x="2514600" y="3383280"/>
                </a:cubicBezTo>
                <a:cubicBezTo>
                  <a:pt x="2362115" y="3383280"/>
                  <a:pt x="2209800" y="3373120"/>
                  <a:pt x="2057400" y="3368040"/>
                </a:cubicBezTo>
                <a:cubicBezTo>
                  <a:pt x="1969724" y="3309589"/>
                  <a:pt x="2009628" y="3329231"/>
                  <a:pt x="1844040" y="3291840"/>
                </a:cubicBezTo>
                <a:cubicBezTo>
                  <a:pt x="1742973" y="3269018"/>
                  <a:pt x="1642052" y="3243731"/>
                  <a:pt x="1539240" y="3230880"/>
                </a:cubicBezTo>
                <a:cubicBezTo>
                  <a:pt x="1381676" y="3211185"/>
                  <a:pt x="1457865" y="3221432"/>
                  <a:pt x="1310640" y="3200400"/>
                </a:cubicBezTo>
                <a:cubicBezTo>
                  <a:pt x="1234440" y="3175000"/>
                  <a:pt x="1156617" y="3154031"/>
                  <a:pt x="1082040" y="3124200"/>
                </a:cubicBezTo>
                <a:cubicBezTo>
                  <a:pt x="981790" y="3084100"/>
                  <a:pt x="1032665" y="3099085"/>
                  <a:pt x="929640" y="3078480"/>
                </a:cubicBezTo>
                <a:cubicBezTo>
                  <a:pt x="821438" y="3006345"/>
                  <a:pt x="874921" y="3037466"/>
                  <a:pt x="655320" y="2956560"/>
                </a:cubicBezTo>
                <a:cubicBezTo>
                  <a:pt x="569807" y="2925055"/>
                  <a:pt x="615819" y="2962352"/>
                  <a:pt x="533400" y="2910840"/>
                </a:cubicBezTo>
                <a:cubicBezTo>
                  <a:pt x="511861" y="2897378"/>
                  <a:pt x="491725" y="2881650"/>
                  <a:pt x="472440" y="2865120"/>
                </a:cubicBezTo>
                <a:cubicBezTo>
                  <a:pt x="442948" y="2839841"/>
                  <a:pt x="413877" y="2808954"/>
                  <a:pt x="396240" y="2773680"/>
                </a:cubicBezTo>
                <a:cubicBezTo>
                  <a:pt x="373865" y="2728930"/>
                  <a:pt x="358825" y="2680666"/>
                  <a:pt x="335280" y="2636520"/>
                </a:cubicBezTo>
                <a:cubicBezTo>
                  <a:pt x="318041" y="2604197"/>
                  <a:pt x="291862" y="2577239"/>
                  <a:pt x="274320" y="2545080"/>
                </a:cubicBezTo>
                <a:cubicBezTo>
                  <a:pt x="261220" y="2521064"/>
                  <a:pt x="254951" y="2493879"/>
                  <a:pt x="243840" y="2468880"/>
                </a:cubicBezTo>
                <a:cubicBezTo>
                  <a:pt x="146485" y="2249831"/>
                  <a:pt x="283724" y="2555673"/>
                  <a:pt x="167640" y="2362200"/>
                </a:cubicBezTo>
                <a:cubicBezTo>
                  <a:pt x="132574" y="2303757"/>
                  <a:pt x="103881" y="2241601"/>
                  <a:pt x="76200" y="2179320"/>
                </a:cubicBezTo>
                <a:lnTo>
                  <a:pt x="30480" y="2042160"/>
                </a:lnTo>
                <a:lnTo>
                  <a:pt x="15240" y="1996440"/>
                </a:lnTo>
                <a:lnTo>
                  <a:pt x="0" y="1950720"/>
                </a:lnTo>
                <a:cubicBezTo>
                  <a:pt x="5080" y="1788160"/>
                  <a:pt x="7316" y="1625486"/>
                  <a:pt x="15240" y="1463040"/>
                </a:cubicBezTo>
                <a:cubicBezTo>
                  <a:pt x="17481" y="1417093"/>
                  <a:pt x="19323" y="1370508"/>
                  <a:pt x="30480" y="1325880"/>
                </a:cubicBezTo>
                <a:cubicBezTo>
                  <a:pt x="34922" y="1308111"/>
                  <a:pt x="52769" y="1296543"/>
                  <a:pt x="60960" y="1280160"/>
                </a:cubicBezTo>
                <a:cubicBezTo>
                  <a:pt x="68144" y="1265792"/>
                  <a:pt x="71787" y="1249886"/>
                  <a:pt x="76200" y="1234440"/>
                </a:cubicBezTo>
                <a:cubicBezTo>
                  <a:pt x="81954" y="1214301"/>
                  <a:pt x="82073" y="1192214"/>
                  <a:pt x="91440" y="1173480"/>
                </a:cubicBezTo>
                <a:cubicBezTo>
                  <a:pt x="107823" y="1140715"/>
                  <a:pt x="136017" y="1114805"/>
                  <a:pt x="152400" y="1082040"/>
                </a:cubicBezTo>
                <a:cubicBezTo>
                  <a:pt x="166768" y="1053303"/>
                  <a:pt x="165058" y="1017333"/>
                  <a:pt x="182880" y="990600"/>
                </a:cubicBezTo>
                <a:cubicBezTo>
                  <a:pt x="203200" y="960120"/>
                  <a:pt x="232256" y="933913"/>
                  <a:pt x="243840" y="899160"/>
                </a:cubicBezTo>
                <a:cubicBezTo>
                  <a:pt x="278432" y="795384"/>
                  <a:pt x="234891" y="923025"/>
                  <a:pt x="289560" y="777240"/>
                </a:cubicBezTo>
                <a:cubicBezTo>
                  <a:pt x="295201" y="762198"/>
                  <a:pt x="298276" y="746200"/>
                  <a:pt x="304800" y="731520"/>
                </a:cubicBezTo>
                <a:cubicBezTo>
                  <a:pt x="318640" y="700379"/>
                  <a:pt x="333970" y="669869"/>
                  <a:pt x="350520" y="640080"/>
                </a:cubicBezTo>
                <a:cubicBezTo>
                  <a:pt x="359415" y="624069"/>
                  <a:pt x="372809" y="610743"/>
                  <a:pt x="381000" y="594360"/>
                </a:cubicBezTo>
                <a:cubicBezTo>
                  <a:pt x="388184" y="579992"/>
                  <a:pt x="389912" y="563405"/>
                  <a:pt x="396240" y="548640"/>
                </a:cubicBezTo>
                <a:cubicBezTo>
                  <a:pt x="405189" y="527758"/>
                  <a:pt x="418743" y="508952"/>
                  <a:pt x="426720" y="487680"/>
                </a:cubicBezTo>
                <a:cubicBezTo>
                  <a:pt x="434074" y="468068"/>
                  <a:pt x="437416" y="447167"/>
                  <a:pt x="441960" y="426720"/>
                </a:cubicBezTo>
                <a:cubicBezTo>
                  <a:pt x="457673" y="356010"/>
                  <a:pt x="453856" y="354602"/>
                  <a:pt x="472440" y="289560"/>
                </a:cubicBezTo>
                <a:cubicBezTo>
                  <a:pt x="476853" y="274114"/>
                  <a:pt x="479878" y="257883"/>
                  <a:pt x="487680" y="243840"/>
                </a:cubicBezTo>
                <a:cubicBezTo>
                  <a:pt x="505470" y="211818"/>
                  <a:pt x="518160" y="172720"/>
                  <a:pt x="548640" y="152400"/>
                </a:cubicBezTo>
                <a:lnTo>
                  <a:pt x="594360" y="121920"/>
                </a:lnTo>
                <a:cubicBezTo>
                  <a:pt x="604520" y="106680"/>
                  <a:pt x="611888" y="89152"/>
                  <a:pt x="624840" y="76200"/>
                </a:cubicBezTo>
                <a:cubicBezTo>
                  <a:pt x="659094" y="41946"/>
                  <a:pt x="674963" y="47007"/>
                  <a:pt x="716280" y="30480"/>
                </a:cubicBezTo>
                <a:cubicBezTo>
                  <a:pt x="726827" y="26261"/>
                  <a:pt x="741680" y="5080"/>
                  <a:pt x="746760" y="0"/>
                </a:cubicBezTo>
                <a:close/>
              </a:path>
            </a:pathLst>
          </a:cu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191000" y="2971800"/>
            <a:ext cx="3200400" cy="3200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292929"/>
              </a:solidFill>
            </a:endParaRPr>
          </a:p>
        </p:txBody>
      </p:sp>
      <p:cxnSp>
        <p:nvCxnSpPr>
          <p:cNvPr id="14" name="Straight Connector 13"/>
          <p:cNvCxnSpPr>
            <a:stCxn id="7" idx="6"/>
          </p:cNvCxnSpPr>
          <p:nvPr/>
        </p:nvCxnSpPr>
        <p:spPr bwMode="auto">
          <a:xfrm flipH="1">
            <a:off x="2133600" y="4541520"/>
            <a:ext cx="1600200" cy="10668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15" name="Straight Connector 14"/>
          <p:cNvCxnSpPr>
            <a:stCxn id="11" idx="6"/>
          </p:cNvCxnSpPr>
          <p:nvPr/>
        </p:nvCxnSpPr>
        <p:spPr bwMode="auto">
          <a:xfrm flipH="1">
            <a:off x="5791200" y="4572000"/>
            <a:ext cx="16002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rot="5400000">
            <a:off x="2628900" y="46101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rot="16200000" flipH="1">
            <a:off x="6324600" y="4572000"/>
            <a:ext cx="2286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685800" y="2971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92929"/>
                </a:solidFill>
              </a:rPr>
              <a:t>A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71800" y="2895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92929"/>
                </a:solidFill>
              </a:rPr>
              <a:t>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95800" y="2971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92929"/>
                </a:solidFill>
              </a:rPr>
              <a:t>C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629400" y="2971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292929"/>
                </a:solidFill>
              </a:rPr>
              <a:t>D</a:t>
            </a:r>
          </a:p>
        </p:txBody>
      </p:sp>
      <p:cxnSp>
        <p:nvCxnSpPr>
          <p:cNvPr id="32" name="Straight Connector 31"/>
          <p:cNvCxnSpPr/>
          <p:nvPr/>
        </p:nvCxnSpPr>
        <p:spPr bwMode="auto">
          <a:xfrm flipV="1">
            <a:off x="1066800" y="3200402"/>
            <a:ext cx="1905001" cy="1523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4876800" y="3276598"/>
            <a:ext cx="1828800" cy="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graphicFrame>
        <p:nvGraphicFramePr>
          <p:cNvPr id="40" name="Object 39"/>
          <p:cNvGraphicFramePr>
            <a:graphicFrameLocks noChangeAspect="1"/>
          </p:cNvGraphicFramePr>
          <p:nvPr/>
        </p:nvGraphicFramePr>
        <p:xfrm>
          <a:off x="2209800" y="6248400"/>
          <a:ext cx="4010526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1587240" imgH="241200" progId="Equation.DSMT4">
                  <p:embed/>
                </p:oleObj>
              </mc:Choice>
              <mc:Fallback>
                <p:oleObj name="Equation" r:id="rId3" imgW="158724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6248400"/>
                        <a:ext cx="4010526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5244" y="1752600"/>
            <a:ext cx="7731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the same circle, or in congruent circles, two minor arcs are congruent if and only if their corresponding chords are congruent.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4592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2" grpId="0" animBg="1"/>
      <p:bldP spid="11" grpId="0" animBg="1"/>
      <p:bldP spid="27" grpId="0"/>
      <p:bldP spid="28" grpId="0"/>
      <p:bldP spid="29" grpId="0"/>
      <p:bldP spid="30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52800"/>
            <a:ext cx="287098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49325" y="1981200"/>
            <a:ext cx="7661275" cy="1447800"/>
          </a:xfrm>
        </p:spPr>
        <p:txBody>
          <a:bodyPr/>
          <a:lstStyle/>
          <a:p>
            <a:r>
              <a:rPr lang="en-US" sz="2800" dirty="0" smtClean="0"/>
              <a:t>Find the measure of each minor arc created when an equilateral triangle is inscribed in a circle.</a:t>
            </a:r>
            <a:endParaRPr lang="en-US" sz="2800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447800" y="4648200"/>
            <a:ext cx="228600" cy="1524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2667000" y="4610100"/>
            <a:ext cx="228600" cy="762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197490" y="5562600"/>
            <a:ext cx="114300" cy="2286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810000" y="3352800"/>
                <a:ext cx="48768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Since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we know </a:t>
                </a:r>
                <a:endParaRPr lang="en-US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352800"/>
                <a:ext cx="4876800" cy="369909"/>
              </a:xfrm>
              <a:prstGeom prst="rect">
                <a:avLst/>
              </a:prstGeom>
              <a:blipFill rotWithShape="1">
                <a:blip r:embed="rId4"/>
                <a:stretch>
                  <a:fillRect l="-1000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4477852"/>
              </p:ext>
            </p:extLst>
          </p:nvPr>
        </p:nvGraphicFramePr>
        <p:xfrm>
          <a:off x="6477000" y="3347255"/>
          <a:ext cx="1042928" cy="375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" name="Equation" r:id="rId5" imgW="634680" imgH="228600" progId="Equation.DSMT4">
                  <p:embed/>
                </p:oleObj>
              </mc:Choice>
              <mc:Fallback>
                <p:oleObj name="Equation" r:id="rId5" imgW="634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77000" y="3347255"/>
                        <a:ext cx="1042928" cy="375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 bwMode="auto">
          <a:xfrm flipV="1">
            <a:off x="3124200" y="4114800"/>
            <a:ext cx="228600" cy="762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2102944" y="6248400"/>
            <a:ext cx="114300" cy="2286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>
            <a:off x="2255344" y="6248400"/>
            <a:ext cx="114300" cy="2286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 flipV="1">
            <a:off x="3200400" y="4191000"/>
            <a:ext cx="228600" cy="762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962400" y="4044145"/>
                <a:ext cx="4876800" cy="3699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Likewise, since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,</m:t>
                    </m:r>
                  </m:oMath>
                </a14:m>
                <a:r>
                  <a:rPr lang="en-US" b="0" i="0" dirty="0" smtClean="0">
                    <a:latin typeface="+mj-lt"/>
                  </a:rPr>
                  <a:t> we know </a:t>
                </a:r>
                <a:endParaRPr lang="en-US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4044145"/>
                <a:ext cx="4876800" cy="369909"/>
              </a:xfrm>
              <a:prstGeom prst="rect">
                <a:avLst/>
              </a:prstGeom>
              <a:blipFill rotWithShape="1">
                <a:blip r:embed="rId7"/>
                <a:stretch>
                  <a:fillRect l="-1000" t="-6557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2665"/>
              </p:ext>
            </p:extLst>
          </p:nvPr>
        </p:nvGraphicFramePr>
        <p:xfrm>
          <a:off x="7553325" y="4038600"/>
          <a:ext cx="10223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0" name="Equation" r:id="rId8" imgW="622080" imgH="228600" progId="Equation.DSMT4">
                  <p:embed/>
                </p:oleObj>
              </mc:Choice>
              <mc:Fallback>
                <p:oleObj name="Equation" r:id="rId8" imgW="622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553325" y="4038600"/>
                        <a:ext cx="1022350" cy="37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 bwMode="auto">
          <a:xfrm flipV="1">
            <a:off x="762000" y="4495800"/>
            <a:ext cx="228600" cy="762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flipV="1">
            <a:off x="838200" y="4572000"/>
            <a:ext cx="228600" cy="762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3962400" y="4552312"/>
            <a:ext cx="4876800" cy="36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yesterday, we know that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1417221"/>
              </p:ext>
            </p:extLst>
          </p:nvPr>
        </p:nvGraphicFramePr>
        <p:xfrm>
          <a:off x="4267200" y="4972999"/>
          <a:ext cx="28384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1" name="Equation" r:id="rId10" imgW="1726920" imgH="228600" progId="Equation.DSMT4">
                  <p:embed/>
                </p:oleObj>
              </mc:Choice>
              <mc:Fallback>
                <p:oleObj name="Equation" r:id="rId10" imgW="1726920" imgH="2286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72999"/>
                        <a:ext cx="28384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3761808"/>
              </p:ext>
            </p:extLst>
          </p:nvPr>
        </p:nvGraphicFramePr>
        <p:xfrm>
          <a:off x="4267200" y="5486400"/>
          <a:ext cx="27971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Equation" r:id="rId12" imgW="1701720" imgH="228600" progId="Equation.DSMT4">
                  <p:embed/>
                </p:oleObj>
              </mc:Choice>
              <mc:Fallback>
                <p:oleObj name="Equation" r:id="rId12" imgW="170172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486400"/>
                        <a:ext cx="27971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8615866"/>
              </p:ext>
            </p:extLst>
          </p:nvPr>
        </p:nvGraphicFramePr>
        <p:xfrm>
          <a:off x="5611812" y="5867400"/>
          <a:ext cx="139858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3" name="Equation" r:id="rId14" imgW="850680" imgH="228600" progId="Equation.DSMT4">
                  <p:embed/>
                </p:oleObj>
              </mc:Choice>
              <mc:Fallback>
                <p:oleObj name="Equation" r:id="rId14" imgW="850680" imgH="2286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2" y="5867400"/>
                        <a:ext cx="1398588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32-Point Star 29"/>
          <p:cNvSpPr/>
          <p:nvPr/>
        </p:nvSpPr>
        <p:spPr bwMode="auto">
          <a:xfrm>
            <a:off x="4114800" y="6096000"/>
            <a:ext cx="5486400" cy="789538"/>
          </a:xfrm>
          <a:prstGeom prst="star32">
            <a:avLst/>
          </a:prstGeom>
          <a:solidFill>
            <a:srgbClr val="FFC000">
              <a:alpha val="69804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7451734"/>
              </p:ext>
            </p:extLst>
          </p:nvPr>
        </p:nvGraphicFramePr>
        <p:xfrm>
          <a:off x="5700713" y="6300788"/>
          <a:ext cx="12731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4" name="Equation" r:id="rId16" imgW="774360" imgH="228600" progId="Equation.DSMT4">
                  <p:embed/>
                </p:oleObj>
              </mc:Choice>
              <mc:Fallback>
                <p:oleObj name="Equation" r:id="rId16" imgW="774360" imgH="2286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713" y="6300788"/>
                        <a:ext cx="1273175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601438"/>
              </p:ext>
            </p:extLst>
          </p:nvPr>
        </p:nvGraphicFramePr>
        <p:xfrm>
          <a:off x="6927850" y="6288088"/>
          <a:ext cx="1606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Equation" r:id="rId18" imgW="977760" imgH="228600" progId="Equation.DSMT4">
                  <p:embed/>
                </p:oleObj>
              </mc:Choice>
              <mc:Fallback>
                <p:oleObj name="Equation" r:id="rId18" imgW="977760" imgH="22860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850" y="6288088"/>
                        <a:ext cx="1606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146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1" grpId="0"/>
      <p:bldP spid="25" grpId="0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905000" y="2895600"/>
            <a:ext cx="3200400" cy="3200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6" name="Straight Connector 5"/>
          <p:cNvCxnSpPr>
            <a:stCxn id="4" idx="2"/>
            <a:endCxn id="4" idx="6"/>
          </p:cNvCxnSpPr>
          <p:nvPr/>
        </p:nvCxnSpPr>
        <p:spPr bwMode="auto">
          <a:xfrm rot="10800000" flipH="1">
            <a:off x="1905000" y="4495800"/>
            <a:ext cx="3200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1905001" y="4495800"/>
            <a:ext cx="1600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</p:cxnSp>
      <p:cxnSp>
        <p:nvCxnSpPr>
          <p:cNvPr id="10" name="Straight Connector 9"/>
          <p:cNvCxnSpPr>
            <a:stCxn id="4" idx="7"/>
            <a:endCxn id="4" idx="5"/>
          </p:cNvCxnSpPr>
          <p:nvPr/>
        </p:nvCxnSpPr>
        <p:spPr bwMode="auto">
          <a:xfrm rot="16200000" flipH="1">
            <a:off x="3505199" y="4495800"/>
            <a:ext cx="226302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oval" w="med" len="med"/>
            <a:tailEnd type="oval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4480560" y="4343400"/>
            <a:ext cx="152400" cy="1524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495800" y="39624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4495800" y="4953000"/>
            <a:ext cx="228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rot="5400000" flipH="1" flipV="1">
            <a:off x="4800600" y="3657600"/>
            <a:ext cx="152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 rot="5400000" flipH="1" flipV="1">
            <a:off x="4876800" y="3810000"/>
            <a:ext cx="152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rot="16200000" flipH="1">
            <a:off x="4953000" y="5029200"/>
            <a:ext cx="152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/>
          <p:cNvCxnSpPr/>
          <p:nvPr/>
        </p:nvCxnSpPr>
        <p:spPr bwMode="auto">
          <a:xfrm rot="16200000" flipH="1">
            <a:off x="4876800" y="5181600"/>
            <a:ext cx="1524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345653" y="1637336"/>
            <a:ext cx="82698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In a circle, if a diameter is perpendicular to a chord, then the diameter bisects the chord and its arc.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67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1143000"/>
              </a:xfrm>
            </p:spPr>
            <p:txBody>
              <a:bodyPr/>
              <a:lstStyle/>
              <a:p>
                <a:r>
                  <a:rPr lang="en-US" dirty="0" smtClean="0"/>
                  <a:t>In      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dirty="0" smtClean="0"/>
                  <a:t>.  </a:t>
                </a:r>
                <a:br>
                  <a:rPr lang="en-US" dirty="0" smtClean="0"/>
                </a:br>
                <a:r>
                  <a:rPr lang="en-US" dirty="0" smtClean="0"/>
                  <a:t>Find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to the nearest tenth.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1143000"/>
              </a:xfrm>
              <a:blipFill rotWithShape="1">
                <a:blip r:embed="rId3"/>
                <a:stretch>
                  <a:fillRect l="-955" t="-6915" b="-5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4789109"/>
              </p:ext>
            </p:extLst>
          </p:nvPr>
        </p:nvGraphicFramePr>
        <p:xfrm>
          <a:off x="1905000" y="2057400"/>
          <a:ext cx="70723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4" imgW="266400" imgH="177480" progId="Equation.DSMT4">
                  <p:embed/>
                </p:oleObj>
              </mc:Choice>
              <mc:Fallback>
                <p:oleObj name="Equation" r:id="rId4" imgW="266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2057400"/>
                        <a:ext cx="707233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3295650"/>
            <a:ext cx="3343275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0" y="5042780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042780"/>
                <a:ext cx="7620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62200" y="3921860"/>
                <a:ext cx="76200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3921860"/>
                <a:ext cx="762000" cy="5739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99" y="3936920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99" y="3936920"/>
                <a:ext cx="7620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810000" y="2971800"/>
                <a:ext cx="4648200" cy="4624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Since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sz="2400" dirty="0" smtClean="0"/>
                  <a:t>, then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𝐴𝐶</m:t>
                    </m:r>
                    <m:r>
                      <a:rPr lang="en-US" sz="2400" b="0" i="1" smtClean="0">
                        <a:latin typeface="Cambria Math"/>
                      </a:rPr>
                      <m:t>=6</m:t>
                    </m:r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971800"/>
                <a:ext cx="4648200" cy="462434"/>
              </a:xfrm>
              <a:prstGeom prst="rect">
                <a:avLst/>
              </a:prstGeom>
              <a:blipFill rotWithShape="1">
                <a:blip r:embed="rId10"/>
                <a:stretch>
                  <a:fillRect l="-1966" t="-9333" b="-30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571875" y="3505200"/>
                <a:ext cx="5495925" cy="1603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According to the theorem, since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𝑅𝐵</m:t>
                        </m:r>
                      </m:e>
                    </m:acc>
                    <m:r>
                      <a:rPr lang="en-US" sz="2400" b="0" i="1" smtClean="0">
                        <a:latin typeface="Cambria Math"/>
                      </a:rPr>
                      <m:t>⊥</m:t>
                    </m:r>
                    <m:acc>
                      <m:accPr>
                        <m:chr m:val="̅"/>
                        <m:ctrlPr>
                          <a:rPr lang="en-US" sz="2400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sz="2400" dirty="0" smtClean="0"/>
                  <a:t> and it passes through the center (making it part of the diameter),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𝑅𝐵</m:t>
                        </m:r>
                      </m:e>
                    </m:acc>
                  </m:oMath>
                </a14:m>
                <a:r>
                  <a:rPr lang="en-US" sz="2400" dirty="0" smtClean="0"/>
                  <a:t> bisects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875" y="3505200"/>
                <a:ext cx="5495925" cy="1603068"/>
              </a:xfrm>
              <a:prstGeom prst="rect">
                <a:avLst/>
              </a:prstGeom>
              <a:blipFill rotWithShape="1">
                <a:blip r:embed="rId11"/>
                <a:stretch>
                  <a:fillRect l="-1774" t="-2662" r="-443" b="-60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571875" y="4998229"/>
                <a:ext cx="5495925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This means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𝐴𝑅</m:t>
                    </m:r>
                    <m:r>
                      <a:rPr lang="en-US" sz="2400" b="0" i="1" smtClean="0">
                        <a:latin typeface="Cambria Math"/>
                      </a:rPr>
                      <m:t>=3</m:t>
                    </m:r>
                  </m:oMath>
                </a14:m>
                <a:r>
                  <a:rPr lang="en-US" sz="2400" dirty="0" smtClean="0"/>
                  <a:t>.</a:t>
                </a:r>
                <a:endParaRPr lang="en-US" sz="24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875" y="4998229"/>
                <a:ext cx="5495925" cy="461665"/>
              </a:xfrm>
              <a:prstGeom prst="rect">
                <a:avLst/>
              </a:prstGeom>
              <a:blipFill rotWithShape="1">
                <a:blip r:embed="rId12"/>
                <a:stretch>
                  <a:fillRect l="-1774" t="-9211" b="-302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569612" y="5556154"/>
                <a:ext cx="5495925" cy="8317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Both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𝐴𝑃</m:t>
                        </m:r>
                      </m:e>
                    </m:acc>
                  </m:oMath>
                </a14:m>
                <a:r>
                  <a:rPr lang="en-US" sz="2400" dirty="0" smtClean="0"/>
                  <a:t> and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/>
                          </a:rPr>
                          <m:t>𝑃𝐵</m:t>
                        </m:r>
                      </m:e>
                    </m:acc>
                  </m:oMath>
                </a14:m>
                <a:r>
                  <a:rPr lang="en-US" sz="2400" dirty="0" smtClean="0"/>
                  <a:t> are radii so they’re congruent.</a:t>
                </a:r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9612" y="5556154"/>
                <a:ext cx="5495925" cy="831766"/>
              </a:xfrm>
              <a:prstGeom prst="rect">
                <a:avLst/>
              </a:prstGeom>
              <a:blipFill rotWithShape="1">
                <a:blip r:embed="rId13"/>
                <a:stretch>
                  <a:fillRect l="-1776" t="-5109" b="-16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/>
              <p:cNvSpPr/>
              <p:nvPr/>
            </p:nvSpPr>
            <p:spPr>
              <a:xfrm>
                <a:off x="990600" y="5558135"/>
                <a:ext cx="4395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558135"/>
                <a:ext cx="439543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1143000" y="4648200"/>
                <a:ext cx="76200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648200"/>
                <a:ext cx="762000" cy="57394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006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  <p:bldP spid="11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4-Point Star 1"/>
          <p:cNvSpPr/>
          <p:nvPr/>
        </p:nvSpPr>
        <p:spPr bwMode="auto">
          <a:xfrm>
            <a:off x="5715000" y="5904868"/>
            <a:ext cx="1752600" cy="762000"/>
          </a:xfrm>
          <a:prstGeom prst="star24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949325" y="1981200"/>
                <a:ext cx="7661275" cy="1143000"/>
              </a:xfrm>
            </p:spPr>
            <p:txBody>
              <a:bodyPr/>
              <a:lstStyle/>
              <a:p>
                <a:r>
                  <a:rPr lang="en-US" dirty="0" smtClean="0"/>
                  <a:t>In      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en-US" b="0" i="1" smtClean="0">
                        <a:latin typeface="Cambria Math"/>
                      </a:rPr>
                      <m:t>≅</m:t>
                    </m:r>
                    <m:acc>
                      <m:accPr>
                        <m:chr m:val="̅"/>
                        <m:ctrlPr>
                          <a:rPr lang="en-US" b="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en-US" dirty="0" smtClean="0"/>
                  <a:t>.  </a:t>
                </a:r>
                <a:br>
                  <a:rPr lang="en-US" dirty="0" smtClean="0"/>
                </a:br>
                <a:r>
                  <a:rPr lang="en-US" dirty="0" smtClean="0"/>
                  <a:t>Find the value of </a:t>
                </a:r>
                <a:r>
                  <a:rPr lang="en-US" i="1" dirty="0" smtClean="0"/>
                  <a:t>x</a:t>
                </a:r>
                <a:r>
                  <a:rPr lang="en-US" dirty="0" smtClean="0"/>
                  <a:t> to the nearest tenth.</a:t>
                </a: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49325" y="1981200"/>
                <a:ext cx="7661275" cy="1143000"/>
              </a:xfrm>
              <a:blipFill rotWithShape="1">
                <a:blip r:embed="rId3"/>
                <a:stretch>
                  <a:fillRect l="-955" t="-6915" b="-531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556386"/>
              </p:ext>
            </p:extLst>
          </p:nvPr>
        </p:nvGraphicFramePr>
        <p:xfrm>
          <a:off x="1905000" y="2057400"/>
          <a:ext cx="707233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4" imgW="266400" imgH="177480" progId="Equation.DSMT4">
                  <p:embed/>
                </p:oleObj>
              </mc:Choice>
              <mc:Fallback>
                <p:oleObj name="Equation" r:id="rId4" imgW="26640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905000" y="2057400"/>
                        <a:ext cx="707233" cy="4714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3295650"/>
            <a:ext cx="3343275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6400" y="5042780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042780"/>
                <a:ext cx="76200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2362200" y="3921860"/>
                <a:ext cx="76200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2200" y="3921860"/>
                <a:ext cx="762000" cy="57394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075099" y="3936920"/>
                <a:ext cx="76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6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99" y="3936920"/>
                <a:ext cx="762000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3810000" y="2971800"/>
            <a:ext cx="4648200" cy="1201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Then we can use the Pythagorean Theorem to solve for </a:t>
            </a:r>
            <a:r>
              <a:rPr lang="en-US" sz="2400" i="1" dirty="0" smtClean="0"/>
              <a:t>x</a:t>
            </a:r>
            <a:r>
              <a:rPr lang="en-US" sz="2400" dirty="0" smtClean="0"/>
              <a:t>.</a:t>
            </a:r>
            <a:endParaRPr lang="en-US" sz="2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Rectangle 14"/>
              <p:cNvSpPr/>
              <p:nvPr/>
            </p:nvSpPr>
            <p:spPr>
              <a:xfrm>
                <a:off x="990600" y="5558135"/>
                <a:ext cx="4395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rgbClr val="292929"/>
                          </a:solidFill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5558135"/>
                <a:ext cx="439543" cy="461665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/>
              <p:cNvSpPr txBox="1"/>
              <p:nvPr/>
            </p:nvSpPr>
            <p:spPr>
              <a:xfrm>
                <a:off x="1143000" y="4648200"/>
                <a:ext cx="762000" cy="5739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4648200"/>
                <a:ext cx="762000" cy="57394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835651" y="4172898"/>
                <a:ext cx="464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651" y="4172898"/>
                <a:ext cx="4648200" cy="461665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114800" y="4636442"/>
                <a:ext cx="4648200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(2</m:t>
                          </m:r>
                          <m:rad>
                            <m:radPr>
                              <m:degHide m:val="on"/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e>
                          </m:rad>
                          <m:r>
                            <a:rPr lang="en-US" sz="24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4636442"/>
                <a:ext cx="4648200" cy="505203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886200" y="5153133"/>
                <a:ext cx="4648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9+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=12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153133"/>
                <a:ext cx="4648200" cy="46166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741752" y="5566000"/>
                <a:ext cx="333544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=3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1752" y="5566000"/>
                <a:ext cx="3335448" cy="461665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894152" y="6033267"/>
                <a:ext cx="3335448" cy="505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4152" y="6033267"/>
                <a:ext cx="3335448" cy="505203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2285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17" grpId="0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81000" y="1676400"/>
            <a:ext cx="8458199" cy="1371600"/>
          </a:xfrm>
        </p:spPr>
        <p:txBody>
          <a:bodyPr/>
          <a:lstStyle/>
          <a:p>
            <a:r>
              <a:rPr lang="en-US" sz="2400" dirty="0" smtClean="0"/>
              <a:t>You discovered a crop circle in a nearby farm.  A chord of the circle is 500 feet long and 600 feet from the center of the circle.  Find the length of the radius to the nearest foot.</a:t>
            </a:r>
            <a:endParaRPr 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200400"/>
            <a:ext cx="3467100" cy="3467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3657600" y="3733800"/>
            <a:ext cx="1866900" cy="1905000"/>
            <a:chOff x="3657600" y="3733800"/>
            <a:chExt cx="1866900" cy="1905000"/>
          </a:xfrm>
        </p:grpSpPr>
        <p:sp>
          <p:nvSpPr>
            <p:cNvPr id="5" name="TextBox 4"/>
            <p:cNvSpPr txBox="1"/>
            <p:nvPr/>
          </p:nvSpPr>
          <p:spPr>
            <a:xfrm>
              <a:off x="3810000" y="4495800"/>
              <a:ext cx="1714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500 </a:t>
              </a:r>
              <a:r>
                <a:rPr lang="en-US" dirty="0" err="1" smtClean="0"/>
                <a:t>ft</a:t>
              </a:r>
              <a:endParaRPr lang="en-US" dirty="0"/>
            </a:p>
          </p:txBody>
        </p:sp>
        <p:cxnSp>
          <p:nvCxnSpPr>
            <p:cNvPr id="7" name="Straight Connector 6"/>
            <p:cNvCxnSpPr>
              <a:stCxn id="5" idx="0"/>
            </p:cNvCxnSpPr>
            <p:nvPr/>
          </p:nvCxnSpPr>
          <p:spPr bwMode="auto">
            <a:xfrm flipH="1" flipV="1">
              <a:off x="4343400" y="3733800"/>
              <a:ext cx="323850" cy="7620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>
              <a:stCxn id="5" idx="2"/>
            </p:cNvCxnSpPr>
            <p:nvPr/>
          </p:nvCxnSpPr>
          <p:spPr bwMode="auto">
            <a:xfrm>
              <a:off x="4667250" y="4865132"/>
              <a:ext cx="285750" cy="77366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657600" y="3733800"/>
              <a:ext cx="100965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038600" y="5638800"/>
              <a:ext cx="12954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" name="TextBox 17"/>
          <p:cNvSpPr txBox="1"/>
          <p:nvPr/>
        </p:nvSpPr>
        <p:spPr>
          <a:xfrm>
            <a:off x="2324100" y="4832866"/>
            <a:ext cx="171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600 </a:t>
            </a:r>
            <a:r>
              <a:rPr lang="en-US" dirty="0" err="1" smtClean="0"/>
              <a:t>ft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3581400" y="4572000"/>
            <a:ext cx="152400" cy="152400"/>
            <a:chOff x="3657600" y="4572000"/>
            <a:chExt cx="152400" cy="152400"/>
          </a:xfrm>
        </p:grpSpPr>
        <p:cxnSp>
          <p:nvCxnSpPr>
            <p:cNvPr id="19" name="Straight Connector 18"/>
            <p:cNvCxnSpPr/>
            <p:nvPr/>
          </p:nvCxnSpPr>
          <p:spPr bwMode="auto">
            <a:xfrm flipV="1">
              <a:off x="3657600" y="4572000"/>
              <a:ext cx="0" cy="1524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/>
            <p:cNvCxnSpPr/>
            <p:nvPr/>
          </p:nvCxnSpPr>
          <p:spPr bwMode="auto">
            <a:xfrm flipH="1">
              <a:off x="3657600" y="4572000"/>
              <a:ext cx="15240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5" name="TextBox 24"/>
          <p:cNvSpPr txBox="1"/>
          <p:nvPr/>
        </p:nvSpPr>
        <p:spPr>
          <a:xfrm>
            <a:off x="2514600" y="3962400"/>
            <a:ext cx="666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10200" y="3200400"/>
            <a:ext cx="32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Since the distance from a point (the center) to a segment (the chord) is always the length of the perpendicular segment, we know that the 600 </a:t>
            </a:r>
            <a:r>
              <a:rPr lang="en-US" dirty="0" err="1" smtClean="0"/>
              <a:t>ft</a:t>
            </a:r>
            <a:r>
              <a:rPr lang="en-US" dirty="0" smtClean="0"/>
              <a:t> segment bisects the 500 </a:t>
            </a:r>
            <a:r>
              <a:rPr lang="en-US" dirty="0" err="1" smtClean="0"/>
              <a:t>ft</a:t>
            </a:r>
            <a:r>
              <a:rPr lang="en-US" dirty="0" smtClean="0"/>
              <a:t> segment.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5392092" y="5251966"/>
                <a:ext cx="352330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Using the Pythagorean theorem,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600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250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2092" y="5251966"/>
                <a:ext cx="3523307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1560" t="-4717" r="-190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257800" y="5739567"/>
                <a:ext cx="352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360,000+62,500=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5739567"/>
                <a:ext cx="352330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715000" y="6075373"/>
                <a:ext cx="352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/>
                        </a:rPr>
                        <m:t>425,000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075373"/>
                <a:ext cx="352330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15000" y="6412439"/>
                <a:ext cx="352330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/>
                        </a:rPr>
                        <m:t>650 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ft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412439"/>
                <a:ext cx="3523307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676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5" grpId="0"/>
      <p:bldP spid="26" grpId="0"/>
      <p:bldP spid="28" grpId="0"/>
      <p:bldP spid="29" grpId="0"/>
      <p:bldP spid="30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8288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 bwMode="auto">
          <a:xfrm>
            <a:off x="762000" y="3048000"/>
            <a:ext cx="3200400" cy="3200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14500" y="4152900"/>
            <a:ext cx="129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</p:cxnSp>
      <p:cxnSp>
        <p:nvCxnSpPr>
          <p:cNvPr id="10" name="Straight Connector 9"/>
          <p:cNvCxnSpPr>
            <a:stCxn id="5" idx="7"/>
            <a:endCxn id="5" idx="1"/>
          </p:cNvCxnSpPr>
          <p:nvPr/>
        </p:nvCxnSpPr>
        <p:spPr bwMode="auto">
          <a:xfrm rot="16200000" flipV="1">
            <a:off x="2362200" y="2385175"/>
            <a:ext cx="0" cy="2263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2362200" y="3526536"/>
            <a:ext cx="228600" cy="22860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rot="10800000" flipV="1">
            <a:off x="1295400" y="4800600"/>
            <a:ext cx="106680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 rot="10800000" flipH="1" flipV="1">
            <a:off x="762000" y="4648200"/>
            <a:ext cx="914400" cy="1447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 rot="3484309">
            <a:off x="1338556" y="5410200"/>
            <a:ext cx="228600" cy="22860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2209800" y="4191000"/>
            <a:ext cx="3048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16200000" flipH="1">
            <a:off x="1752600" y="5029200"/>
            <a:ext cx="304800" cy="152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381000" y="4419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447800" y="6096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5052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4419600" y="4495800"/>
          <a:ext cx="2212975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4" imgW="876240" imgH="215640" progId="Equation.DSMT4">
                  <p:embed/>
                </p:oleObj>
              </mc:Choice>
              <mc:Fallback>
                <p:oleObj name="Equation" r:id="rId4" imgW="8762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495800"/>
                        <a:ext cx="2212975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427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22" grpId="0" animBg="1"/>
      <p:bldP spid="28" grpId="0"/>
      <p:bldP spid="29" grpId="0"/>
      <p:bldP spid="30" grpId="0"/>
      <p:bldP spid="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Theorem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 bwMode="auto">
          <a:xfrm>
            <a:off x="762000" y="3048000"/>
            <a:ext cx="3200400" cy="3200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 rot="5400000">
            <a:off x="1714500" y="4152900"/>
            <a:ext cx="1295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</p:cxnSp>
      <p:cxnSp>
        <p:nvCxnSpPr>
          <p:cNvPr id="10" name="Straight Connector 9"/>
          <p:cNvCxnSpPr>
            <a:stCxn id="5" idx="7"/>
            <a:endCxn id="5" idx="1"/>
          </p:cNvCxnSpPr>
          <p:nvPr/>
        </p:nvCxnSpPr>
        <p:spPr bwMode="auto">
          <a:xfrm rot="16200000" flipV="1">
            <a:off x="2362200" y="2385175"/>
            <a:ext cx="0" cy="22630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/>
        </p:nvSpPr>
        <p:spPr bwMode="auto">
          <a:xfrm>
            <a:off x="2362200" y="3526536"/>
            <a:ext cx="228600" cy="22860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 rot="10800000" flipV="1">
            <a:off x="1295400" y="4800600"/>
            <a:ext cx="106680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</p:cNvCxnSpPr>
          <p:nvPr/>
        </p:nvCxnSpPr>
        <p:spPr bwMode="auto">
          <a:xfrm rot="10800000" flipH="1" flipV="1">
            <a:off x="762000" y="4648200"/>
            <a:ext cx="914400" cy="1447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 rot="3484309">
            <a:off x="1338556" y="5410200"/>
            <a:ext cx="228600" cy="228600"/>
          </a:xfrm>
          <a:prstGeom prst="rect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81000" y="4419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447800" y="6096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8382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505200" y="3276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6416675" y="4495800"/>
          <a:ext cx="2179638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3" imgW="863280" imgH="215640" progId="Equation.DSMT4">
                  <p:embed/>
                </p:oleObj>
              </mc:Choice>
              <mc:Fallback>
                <p:oleObj name="Equation" r:id="rId3" imgW="8632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675" y="4495800"/>
                        <a:ext cx="2179638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2220913" y="6311900"/>
          <a:ext cx="17319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5" imgW="685800" imgH="215640" progId="Equation.DSMT4">
                  <p:embed/>
                </p:oleObj>
              </mc:Choice>
              <mc:Fallback>
                <p:oleObj name="Equation" r:id="rId5" imgW="685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913" y="6311900"/>
                        <a:ext cx="17319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362200" y="4648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209800" y="3124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14400" y="5334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" y="18288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8043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22" grpId="0" animBg="1"/>
      <p:bldP spid="28" grpId="0"/>
      <p:bldP spid="29" grpId="0"/>
      <p:bldP spid="30" grpId="0"/>
      <p:bldP spid="31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10.02G">
  <a:themeElements>
    <a:clrScheme name="Axis 8">
      <a:dk1>
        <a:srgbClr val="292929"/>
      </a:dk1>
      <a:lt1>
        <a:srgbClr val="FFFFFF"/>
      </a:lt1>
      <a:dk2>
        <a:srgbClr val="000000"/>
      </a:dk2>
      <a:lt2>
        <a:srgbClr val="808080"/>
      </a:lt2>
      <a:accent1>
        <a:srgbClr val="CC9900"/>
      </a:accent1>
      <a:accent2>
        <a:srgbClr val="CCCC99"/>
      </a:accent2>
      <a:accent3>
        <a:srgbClr val="FFFFFF"/>
      </a:accent3>
      <a:accent4>
        <a:srgbClr val="212121"/>
      </a:accent4>
      <a:accent5>
        <a:srgbClr val="E2CAAA"/>
      </a:accent5>
      <a:accent6>
        <a:srgbClr val="B9B98A"/>
      </a:accent6>
      <a:hlink>
        <a:srgbClr val="999933"/>
      </a:hlink>
      <a:folHlink>
        <a:srgbClr val="B2B2B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378</TotalTime>
  <Words>602</Words>
  <Application>Microsoft Office PowerPoint</Application>
  <PresentationFormat>On-screen Show (4:3)</PresentationFormat>
  <Paragraphs>107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10.02G</vt:lpstr>
      <vt:lpstr>Equation</vt:lpstr>
      <vt:lpstr>MathType 6.0 Equation</vt:lpstr>
      <vt:lpstr>Tuesday, February 5, 2013 Agenda: </vt:lpstr>
      <vt:lpstr>§9-3 Arcs &amp; Chords</vt:lpstr>
      <vt:lpstr>Example</vt:lpstr>
      <vt:lpstr>Theorem</vt:lpstr>
      <vt:lpstr>Example</vt:lpstr>
      <vt:lpstr>Example</vt:lpstr>
      <vt:lpstr>Example</vt:lpstr>
      <vt:lpstr>Theorem</vt:lpstr>
      <vt:lpstr>Theorem</vt:lpstr>
      <vt:lpstr>Example</vt:lpstr>
      <vt:lpstr>Homework Check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Dria</dc:creator>
  <cp:lastModifiedBy>Dria</cp:lastModifiedBy>
  <cp:revision>10</cp:revision>
  <dcterms:created xsi:type="dcterms:W3CDTF">2013-02-05T01:10:24Z</dcterms:created>
  <dcterms:modified xsi:type="dcterms:W3CDTF">2013-02-05T22:26:53Z</dcterms:modified>
</cp:coreProperties>
</file>